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70" r:id="rId13"/>
    <p:sldId id="272" r:id="rId14"/>
    <p:sldId id="273" r:id="rId15"/>
    <p:sldId id="274" r:id="rId16"/>
    <p:sldId id="277" r:id="rId17"/>
    <p:sldId id="276" r:id="rId18"/>
    <p:sldId id="275" r:id="rId19"/>
    <p:sldId id="271" r:id="rId20"/>
    <p:sldId id="269" r:id="rId21"/>
    <p:sldId id="267" r:id="rId22"/>
    <p:sldId id="268" r:id="rId23"/>
    <p:sldId id="278" r:id="rId24"/>
  </p:sldIdLst>
  <p:sldSz cx="12192000" cy="6858000"/>
  <p:notesSz cx="6858000" cy="9144000"/>
  <p:defaultTextStyle>
    <a:defPPr lvl="0">
      <a:defRPr lang="es-E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96" y="5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3.png>
</file>

<file path=ppt/media/image4.png>
</file>

<file path=ppt/media/image5.png>
</file>

<file path=ppt/media/image6.jp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smtClean="0"/>
              <a:t>Haga clic para modificar el estilo de título del patrón</a:t>
            </a:r>
            <a:endParaRPr lang="es-ES"/>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s-ES"/>
          </a:p>
        </p:txBody>
      </p:sp>
      <p:sp>
        <p:nvSpPr>
          <p:cNvPr id="4" name="Marcador de fecha 3"/>
          <p:cNvSpPr>
            <a:spLocks noGrp="1"/>
          </p:cNvSpPr>
          <p:nvPr>
            <p:ph type="dt" sz="half" idx="10"/>
          </p:nvPr>
        </p:nvSpPr>
        <p:spPr/>
        <p:txBody>
          <a:bodyPr/>
          <a:lstStyle/>
          <a:p>
            <a:fld id="{9A19DCBE-D7D3-49F3-A2D1-1C9D0CA8EFCE}" type="datetimeFigureOut">
              <a:rPr lang="es-ES" smtClean="0"/>
              <a:t>29/06/2022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3591EEC2-A9C1-4F77-BCE7-0C9CE2D841F2}" type="slidenum">
              <a:rPr lang="es-ES" smtClean="0"/>
              <a:t>‹Nº›</a:t>
            </a:fld>
            <a:endParaRPr lang="es-ES"/>
          </a:p>
        </p:txBody>
      </p:sp>
    </p:spTree>
    <p:extLst>
      <p:ext uri="{BB962C8B-B14F-4D97-AF65-F5344CB8AC3E}">
        <p14:creationId xmlns:p14="http://schemas.microsoft.com/office/powerpoint/2010/main" val="24456903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texto vertical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10"/>
          </p:nvPr>
        </p:nvSpPr>
        <p:spPr/>
        <p:txBody>
          <a:bodyPr/>
          <a:lstStyle/>
          <a:p>
            <a:fld id="{9A19DCBE-D7D3-49F3-A2D1-1C9D0CA8EFCE}" type="datetimeFigureOut">
              <a:rPr lang="es-ES" smtClean="0"/>
              <a:t>29/06/2022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3591EEC2-A9C1-4F77-BCE7-0C9CE2D841F2}" type="slidenum">
              <a:rPr lang="es-ES" smtClean="0"/>
              <a:t>‹Nº›</a:t>
            </a:fld>
            <a:endParaRPr lang="es-ES"/>
          </a:p>
        </p:txBody>
      </p:sp>
    </p:spTree>
    <p:extLst>
      <p:ext uri="{BB962C8B-B14F-4D97-AF65-F5344CB8AC3E}">
        <p14:creationId xmlns:p14="http://schemas.microsoft.com/office/powerpoint/2010/main" val="4280200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smtClean="0"/>
              <a:t>Haga clic para modificar el estilo de título del patrón</a:t>
            </a:r>
            <a:endParaRPr lang="es-ES"/>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10"/>
          </p:nvPr>
        </p:nvSpPr>
        <p:spPr/>
        <p:txBody>
          <a:bodyPr/>
          <a:lstStyle/>
          <a:p>
            <a:fld id="{9A19DCBE-D7D3-49F3-A2D1-1C9D0CA8EFCE}" type="datetimeFigureOut">
              <a:rPr lang="es-ES" smtClean="0"/>
              <a:t>29/06/2022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3591EEC2-A9C1-4F77-BCE7-0C9CE2D841F2}" type="slidenum">
              <a:rPr lang="es-ES" smtClean="0"/>
              <a:t>‹Nº›</a:t>
            </a:fld>
            <a:endParaRPr lang="es-ES"/>
          </a:p>
        </p:txBody>
      </p:sp>
    </p:spTree>
    <p:extLst>
      <p:ext uri="{BB962C8B-B14F-4D97-AF65-F5344CB8AC3E}">
        <p14:creationId xmlns:p14="http://schemas.microsoft.com/office/powerpoint/2010/main" val="153358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contenido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10"/>
          </p:nvPr>
        </p:nvSpPr>
        <p:spPr/>
        <p:txBody>
          <a:bodyPr/>
          <a:lstStyle/>
          <a:p>
            <a:fld id="{9A19DCBE-D7D3-49F3-A2D1-1C9D0CA8EFCE}" type="datetimeFigureOut">
              <a:rPr lang="es-ES" smtClean="0"/>
              <a:t>29/06/2022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3591EEC2-A9C1-4F77-BCE7-0C9CE2D841F2}" type="slidenum">
              <a:rPr lang="es-ES" smtClean="0"/>
              <a:t>‹Nº›</a:t>
            </a:fld>
            <a:endParaRPr lang="es-ES"/>
          </a:p>
        </p:txBody>
      </p:sp>
    </p:spTree>
    <p:extLst>
      <p:ext uri="{BB962C8B-B14F-4D97-AF65-F5344CB8AC3E}">
        <p14:creationId xmlns:p14="http://schemas.microsoft.com/office/powerpoint/2010/main" val="28959296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smtClean="0"/>
              <a:t>Haga clic para modificar el estilo de título del patrón</a:t>
            </a:r>
            <a:endParaRPr lang="es-ES"/>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Marcador de fecha 3"/>
          <p:cNvSpPr>
            <a:spLocks noGrp="1"/>
          </p:cNvSpPr>
          <p:nvPr>
            <p:ph type="dt" sz="half" idx="10"/>
          </p:nvPr>
        </p:nvSpPr>
        <p:spPr/>
        <p:txBody>
          <a:bodyPr/>
          <a:lstStyle/>
          <a:p>
            <a:fld id="{9A19DCBE-D7D3-49F3-A2D1-1C9D0CA8EFCE}" type="datetimeFigureOut">
              <a:rPr lang="es-ES" smtClean="0"/>
              <a:t>29/06/2022</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3591EEC2-A9C1-4F77-BCE7-0C9CE2D841F2}" type="slidenum">
              <a:rPr lang="es-ES" smtClean="0"/>
              <a:t>‹Nº›</a:t>
            </a:fld>
            <a:endParaRPr lang="es-ES"/>
          </a:p>
        </p:txBody>
      </p:sp>
    </p:spTree>
    <p:extLst>
      <p:ext uri="{BB962C8B-B14F-4D97-AF65-F5344CB8AC3E}">
        <p14:creationId xmlns:p14="http://schemas.microsoft.com/office/powerpoint/2010/main" val="2002496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contenido 2"/>
          <p:cNvSpPr>
            <a:spLocks noGrp="1"/>
          </p:cNvSpPr>
          <p:nvPr>
            <p:ph sz="half" idx="1"/>
          </p:nvPr>
        </p:nvSpPr>
        <p:spPr>
          <a:xfrm>
            <a:off x="838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contenido 3"/>
          <p:cNvSpPr>
            <a:spLocks noGrp="1"/>
          </p:cNvSpPr>
          <p:nvPr>
            <p:ph sz="half" idx="2"/>
          </p:nvPr>
        </p:nvSpPr>
        <p:spPr>
          <a:xfrm>
            <a:off x="6172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Marcador de fecha 4"/>
          <p:cNvSpPr>
            <a:spLocks noGrp="1"/>
          </p:cNvSpPr>
          <p:nvPr>
            <p:ph type="dt" sz="half" idx="10"/>
          </p:nvPr>
        </p:nvSpPr>
        <p:spPr/>
        <p:txBody>
          <a:bodyPr/>
          <a:lstStyle/>
          <a:p>
            <a:fld id="{9A19DCBE-D7D3-49F3-A2D1-1C9D0CA8EFCE}" type="datetimeFigureOut">
              <a:rPr lang="es-ES" smtClean="0"/>
              <a:t>29/06/2022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3591EEC2-A9C1-4F77-BCE7-0C9CE2D841F2}" type="slidenum">
              <a:rPr lang="es-ES" smtClean="0"/>
              <a:t>‹Nº›</a:t>
            </a:fld>
            <a:endParaRPr lang="es-ES"/>
          </a:p>
        </p:txBody>
      </p:sp>
    </p:spTree>
    <p:extLst>
      <p:ext uri="{BB962C8B-B14F-4D97-AF65-F5344CB8AC3E}">
        <p14:creationId xmlns:p14="http://schemas.microsoft.com/office/powerpoint/2010/main" val="1510294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smtClean="0"/>
              <a:t>Haga clic para modificar el estilo de título del patrón</a:t>
            </a:r>
            <a:endParaRPr lang="es-ES"/>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7" name="Marcador de fecha 6"/>
          <p:cNvSpPr>
            <a:spLocks noGrp="1"/>
          </p:cNvSpPr>
          <p:nvPr>
            <p:ph type="dt" sz="half" idx="10"/>
          </p:nvPr>
        </p:nvSpPr>
        <p:spPr/>
        <p:txBody>
          <a:bodyPr/>
          <a:lstStyle/>
          <a:p>
            <a:fld id="{9A19DCBE-D7D3-49F3-A2D1-1C9D0CA8EFCE}" type="datetimeFigureOut">
              <a:rPr lang="es-ES" smtClean="0"/>
              <a:t>29/06/2022</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3591EEC2-A9C1-4F77-BCE7-0C9CE2D841F2}" type="slidenum">
              <a:rPr lang="es-ES" smtClean="0"/>
              <a:t>‹Nº›</a:t>
            </a:fld>
            <a:endParaRPr lang="es-ES"/>
          </a:p>
        </p:txBody>
      </p:sp>
    </p:spTree>
    <p:extLst>
      <p:ext uri="{BB962C8B-B14F-4D97-AF65-F5344CB8AC3E}">
        <p14:creationId xmlns:p14="http://schemas.microsoft.com/office/powerpoint/2010/main" val="3166574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ES"/>
          </a:p>
        </p:txBody>
      </p:sp>
      <p:sp>
        <p:nvSpPr>
          <p:cNvPr id="3" name="Marcador de fecha 2"/>
          <p:cNvSpPr>
            <a:spLocks noGrp="1"/>
          </p:cNvSpPr>
          <p:nvPr>
            <p:ph type="dt" sz="half" idx="10"/>
          </p:nvPr>
        </p:nvSpPr>
        <p:spPr/>
        <p:txBody>
          <a:bodyPr/>
          <a:lstStyle/>
          <a:p>
            <a:fld id="{9A19DCBE-D7D3-49F3-A2D1-1C9D0CA8EFCE}" type="datetimeFigureOut">
              <a:rPr lang="es-ES" smtClean="0"/>
              <a:t>29/06/2022</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3591EEC2-A9C1-4F77-BCE7-0C9CE2D841F2}" type="slidenum">
              <a:rPr lang="es-ES" smtClean="0"/>
              <a:t>‹Nº›</a:t>
            </a:fld>
            <a:endParaRPr lang="es-ES"/>
          </a:p>
        </p:txBody>
      </p:sp>
    </p:spTree>
    <p:extLst>
      <p:ext uri="{BB962C8B-B14F-4D97-AF65-F5344CB8AC3E}">
        <p14:creationId xmlns:p14="http://schemas.microsoft.com/office/powerpoint/2010/main" val="30436731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9A19DCBE-D7D3-49F3-A2D1-1C9D0CA8EFCE}" type="datetimeFigureOut">
              <a:rPr lang="es-ES" smtClean="0"/>
              <a:t>29/06/2022</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3591EEC2-A9C1-4F77-BCE7-0C9CE2D841F2}" type="slidenum">
              <a:rPr lang="es-ES" smtClean="0"/>
              <a:t>‹Nº›</a:t>
            </a:fld>
            <a:endParaRPr lang="es-ES"/>
          </a:p>
        </p:txBody>
      </p:sp>
    </p:spTree>
    <p:extLst>
      <p:ext uri="{BB962C8B-B14F-4D97-AF65-F5344CB8AC3E}">
        <p14:creationId xmlns:p14="http://schemas.microsoft.com/office/powerpoint/2010/main" val="30195156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ES"/>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9A19DCBE-D7D3-49F3-A2D1-1C9D0CA8EFCE}" type="datetimeFigureOut">
              <a:rPr lang="es-ES" smtClean="0"/>
              <a:t>29/06/2022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3591EEC2-A9C1-4F77-BCE7-0C9CE2D841F2}" type="slidenum">
              <a:rPr lang="es-ES" smtClean="0"/>
              <a:t>‹Nº›</a:t>
            </a:fld>
            <a:endParaRPr lang="es-ES"/>
          </a:p>
        </p:txBody>
      </p:sp>
    </p:spTree>
    <p:extLst>
      <p:ext uri="{BB962C8B-B14F-4D97-AF65-F5344CB8AC3E}">
        <p14:creationId xmlns:p14="http://schemas.microsoft.com/office/powerpoint/2010/main" val="3148289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ES"/>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9A19DCBE-D7D3-49F3-A2D1-1C9D0CA8EFCE}" type="datetimeFigureOut">
              <a:rPr lang="es-ES" smtClean="0"/>
              <a:t>29/06/2022</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3591EEC2-A9C1-4F77-BCE7-0C9CE2D841F2}" type="slidenum">
              <a:rPr lang="es-ES" smtClean="0"/>
              <a:t>‹Nº›</a:t>
            </a:fld>
            <a:endParaRPr lang="es-ES"/>
          </a:p>
        </p:txBody>
      </p:sp>
    </p:spTree>
    <p:extLst>
      <p:ext uri="{BB962C8B-B14F-4D97-AF65-F5344CB8AC3E}">
        <p14:creationId xmlns:p14="http://schemas.microsoft.com/office/powerpoint/2010/main" val="3820813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s-ES"/>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19DCBE-D7D3-49F3-A2D1-1C9D0CA8EFCE}" type="datetimeFigureOut">
              <a:rPr lang="es-ES" smtClean="0"/>
              <a:t>29/06/2022</a:t>
            </a:fld>
            <a:endParaRPr lang="es-E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91EEC2-A9C1-4F77-BCE7-0C9CE2D841F2}" type="slidenum">
              <a:rPr lang="es-ES" smtClean="0"/>
              <a:t>‹Nº›</a:t>
            </a:fld>
            <a:endParaRPr lang="es-ES"/>
          </a:p>
        </p:txBody>
      </p:sp>
    </p:spTree>
    <p:extLst>
      <p:ext uri="{BB962C8B-B14F-4D97-AF65-F5344CB8AC3E}">
        <p14:creationId xmlns:p14="http://schemas.microsoft.com/office/powerpoint/2010/main" val="11136594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57" y="0"/>
            <a:ext cx="12193057" cy="6852498"/>
          </a:xfrm>
          <a:prstGeom prst="rect">
            <a:avLst/>
          </a:prstGeom>
        </p:spPr>
      </p:pic>
      <p:sp>
        <p:nvSpPr>
          <p:cNvPr id="3" name="Subtítulo 2"/>
          <p:cNvSpPr>
            <a:spLocks noGrp="1"/>
          </p:cNvSpPr>
          <p:nvPr>
            <p:ph type="subTitle" idx="1"/>
          </p:nvPr>
        </p:nvSpPr>
        <p:spPr>
          <a:xfrm>
            <a:off x="228599" y="2563586"/>
            <a:ext cx="11642271" cy="4078514"/>
          </a:xfrm>
          <a:effectLst>
            <a:reflection stA="85000" endPos="65000" dist="50800" dir="5400000" sy="-100000" algn="bl" rotWithShape="0"/>
          </a:effectLst>
        </p:spPr>
        <p:txBody>
          <a:bodyPr/>
          <a:lstStyle/>
          <a:p>
            <a:endParaRPr lang="es-ES" sz="2800" b="1" dirty="0" smtClean="0">
              <a:solidFill>
                <a:schemeClr val="accent1">
                  <a:lumMod val="20000"/>
                  <a:lumOff val="80000"/>
                </a:schemeClr>
              </a:solidFill>
            </a:endParaRPr>
          </a:p>
          <a:p>
            <a:r>
              <a:rPr lang="es-ES" sz="2800" b="1" i="1" dirty="0" smtClean="0">
                <a:solidFill>
                  <a:schemeClr val="accent1">
                    <a:lumMod val="20000"/>
                    <a:lumOff val="80000"/>
                  </a:schemeClr>
                </a:solidFill>
              </a:rPr>
              <a:t>FACULTAD DE INGENIERIA</a:t>
            </a:r>
          </a:p>
          <a:p>
            <a:r>
              <a:rPr lang="es-ES" sz="2800" b="1" i="1" dirty="0" smtClean="0">
                <a:solidFill>
                  <a:schemeClr val="accent1">
                    <a:lumMod val="20000"/>
                    <a:lumOff val="80000"/>
                  </a:schemeClr>
                </a:solidFill>
              </a:rPr>
              <a:t>CARRERA: INGENIERIA DE SISTEMAS</a:t>
            </a:r>
          </a:p>
          <a:p>
            <a:r>
              <a:rPr lang="es-ES" b="1" i="1" dirty="0" smtClean="0">
                <a:solidFill>
                  <a:schemeClr val="accent1">
                    <a:lumMod val="20000"/>
                    <a:lumOff val="80000"/>
                  </a:schemeClr>
                </a:solidFill>
              </a:rPr>
              <a:t>PROYECTO FINAL DE BASE DE DATOS I</a:t>
            </a:r>
          </a:p>
          <a:p>
            <a:r>
              <a:rPr lang="es-ES" b="1" i="1" dirty="0" smtClean="0">
                <a:solidFill>
                  <a:schemeClr val="accent1">
                    <a:lumMod val="20000"/>
                    <a:lumOff val="80000"/>
                  </a:schemeClr>
                </a:solidFill>
              </a:rPr>
              <a:t>NOMBRE DE PROYECTO;</a:t>
            </a:r>
          </a:p>
          <a:p>
            <a:r>
              <a:rPr lang="es-ES" b="1" i="1" dirty="0" smtClean="0">
                <a:solidFill>
                  <a:schemeClr val="accent1">
                    <a:lumMod val="20000"/>
                    <a:lumOff val="80000"/>
                  </a:schemeClr>
                </a:solidFill>
              </a:rPr>
              <a:t>SISTEMA PARA CONTROL DE VENTAS PARA LA EMPRESA </a:t>
            </a:r>
          </a:p>
          <a:p>
            <a:r>
              <a:rPr lang="es-ES" b="1" i="1" dirty="0" smtClean="0">
                <a:solidFill>
                  <a:schemeClr val="accent1">
                    <a:lumMod val="20000"/>
                    <a:lumOff val="80000"/>
                  </a:schemeClr>
                </a:solidFill>
              </a:rPr>
              <a:t>CELL STORE</a:t>
            </a:r>
          </a:p>
          <a:p>
            <a:endParaRPr lang="es-ES" b="1" dirty="0" smtClean="0">
              <a:solidFill>
                <a:schemeClr val="accent1">
                  <a:lumMod val="20000"/>
                  <a:lumOff val="80000"/>
                </a:schemeClr>
              </a:solidFill>
            </a:endParaRPr>
          </a:p>
          <a:p>
            <a:endParaRPr lang="es-ES" dirty="0">
              <a:solidFill>
                <a:schemeClr val="accent1">
                  <a:lumMod val="20000"/>
                  <a:lumOff val="80000"/>
                </a:schemeClr>
              </a:solidFill>
            </a:endParaRP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7335" y="444499"/>
            <a:ext cx="9356271" cy="1908689"/>
          </a:xfrm>
          <a:prstGeom prst="rect">
            <a:avLst/>
          </a:prstGeom>
          <a:effectLst>
            <a:outerShdw blurRad="50800" dist="50800" dir="5400000" sx="109000" sy="109000" algn="ctr" rotWithShape="0">
              <a:srgbClr val="000000">
                <a:alpha val="9000"/>
              </a:srgbClr>
            </a:outerShdw>
            <a:reflection endPos="0" dir="5400000" sy="-100000" algn="bl" rotWithShape="0"/>
            <a:softEdge rad="330200"/>
          </a:effectLst>
        </p:spPr>
      </p:pic>
    </p:spTree>
    <p:extLst>
      <p:ext uri="{BB962C8B-B14F-4D97-AF65-F5344CB8AC3E}">
        <p14:creationId xmlns:p14="http://schemas.microsoft.com/office/powerpoint/2010/main" val="179600559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529" y="2751"/>
            <a:ext cx="12193057" cy="6852498"/>
          </a:xfrm>
          <a:prstGeom prst="rect">
            <a:avLst/>
          </a:prstGeom>
        </p:spPr>
      </p:pic>
      <p:sp>
        <p:nvSpPr>
          <p:cNvPr id="2" name="Título 1"/>
          <p:cNvSpPr>
            <a:spLocks noGrp="1"/>
          </p:cNvSpPr>
          <p:nvPr>
            <p:ph type="title"/>
          </p:nvPr>
        </p:nvSpPr>
        <p:spPr/>
        <p:txBody>
          <a:bodyPr/>
          <a:lstStyle/>
          <a:p>
            <a:r>
              <a:rPr lang="es-ES" b="1" u="sng" dirty="0" smtClean="0">
                <a:solidFill>
                  <a:schemeClr val="accent1">
                    <a:lumMod val="20000"/>
                    <a:lumOff val="80000"/>
                  </a:schemeClr>
                </a:solidFill>
              </a:rPr>
              <a:t>Conclusión.-</a:t>
            </a:r>
            <a:endParaRPr lang="es-ES" b="1" u="sng" dirty="0">
              <a:solidFill>
                <a:schemeClr val="accent1">
                  <a:lumMod val="20000"/>
                  <a:lumOff val="80000"/>
                </a:schemeClr>
              </a:solidFill>
            </a:endParaRPr>
          </a:p>
        </p:txBody>
      </p:sp>
      <p:sp>
        <p:nvSpPr>
          <p:cNvPr id="3" name="Marcador de contenido 2"/>
          <p:cNvSpPr>
            <a:spLocks noGrp="1"/>
          </p:cNvSpPr>
          <p:nvPr>
            <p:ph idx="1"/>
          </p:nvPr>
        </p:nvSpPr>
        <p:spPr>
          <a:xfrm>
            <a:off x="419100" y="1825624"/>
            <a:ext cx="11506200" cy="4600575"/>
          </a:xfrm>
        </p:spPr>
        <p:txBody>
          <a:bodyPr/>
          <a:lstStyle/>
          <a:p>
            <a:endParaRPr lang="es-BO" b="1" dirty="0" smtClean="0">
              <a:solidFill>
                <a:schemeClr val="accent1">
                  <a:lumMod val="20000"/>
                  <a:lumOff val="80000"/>
                </a:schemeClr>
              </a:solidFill>
            </a:endParaRPr>
          </a:p>
          <a:p>
            <a:endParaRPr lang="es-BO" b="1" dirty="0">
              <a:solidFill>
                <a:schemeClr val="accent1">
                  <a:lumMod val="20000"/>
                  <a:lumOff val="80000"/>
                </a:schemeClr>
              </a:solidFill>
            </a:endParaRPr>
          </a:p>
          <a:p>
            <a:endParaRPr lang="es-BO" b="1" dirty="0" smtClean="0">
              <a:solidFill>
                <a:schemeClr val="accent1">
                  <a:lumMod val="20000"/>
                  <a:lumOff val="80000"/>
                </a:schemeClr>
              </a:solidFill>
            </a:endParaRPr>
          </a:p>
          <a:p>
            <a:pPr marL="0" indent="0">
              <a:buNone/>
            </a:pPr>
            <a:r>
              <a:rPr lang="es-BO" b="1" dirty="0" smtClean="0">
                <a:solidFill>
                  <a:schemeClr val="accent1">
                    <a:lumMod val="20000"/>
                    <a:lumOff val="80000"/>
                  </a:schemeClr>
                </a:solidFill>
              </a:rPr>
              <a:t>Una ves culminando la estructuración y codificación de la </a:t>
            </a:r>
            <a:r>
              <a:rPr lang="es-BO" b="1" u="sng" dirty="0" smtClean="0">
                <a:solidFill>
                  <a:schemeClr val="accent1">
                    <a:lumMod val="20000"/>
                    <a:lumOff val="80000"/>
                  </a:schemeClr>
                </a:solidFill>
              </a:rPr>
              <a:t>BASE DE DATOS Y DEL SISTEMA</a:t>
            </a:r>
            <a:r>
              <a:rPr lang="es-BO" b="1" dirty="0" smtClean="0">
                <a:solidFill>
                  <a:schemeClr val="accent1">
                    <a:lumMod val="20000"/>
                    <a:lumOff val="80000"/>
                  </a:schemeClr>
                </a:solidFill>
              </a:rPr>
              <a:t>  </a:t>
            </a:r>
            <a:r>
              <a:rPr lang="es-BO" b="1" dirty="0">
                <a:solidFill>
                  <a:schemeClr val="accent1">
                    <a:lumMod val="20000"/>
                    <a:lumOff val="80000"/>
                  </a:schemeClr>
                </a:solidFill>
              </a:rPr>
              <a:t>se llego a los resultados </a:t>
            </a:r>
            <a:r>
              <a:rPr lang="es-BO" b="1" dirty="0" smtClean="0">
                <a:solidFill>
                  <a:schemeClr val="accent1">
                    <a:lumMod val="20000"/>
                    <a:lumOff val="80000"/>
                  </a:schemeClr>
                </a:solidFill>
              </a:rPr>
              <a:t>esperados para la empresa “CELL STORE” y </a:t>
            </a:r>
            <a:r>
              <a:rPr lang="es-BO" b="1" dirty="0" err="1" smtClean="0">
                <a:solidFill>
                  <a:schemeClr val="accent1">
                    <a:lumMod val="20000"/>
                    <a:lumOff val="80000"/>
                  </a:schemeClr>
                </a:solidFill>
              </a:rPr>
              <a:t>asi</a:t>
            </a:r>
            <a:r>
              <a:rPr lang="es-BO" b="1" dirty="0" smtClean="0">
                <a:solidFill>
                  <a:schemeClr val="accent1">
                    <a:lumMod val="20000"/>
                    <a:lumOff val="80000"/>
                  </a:schemeClr>
                </a:solidFill>
              </a:rPr>
              <a:t> llegándole a brindar un sistema de base de datos eficiente. </a:t>
            </a:r>
            <a:endParaRPr lang="es-BO" dirty="0">
              <a:solidFill>
                <a:schemeClr val="accent1">
                  <a:lumMod val="20000"/>
                  <a:lumOff val="80000"/>
                </a:schemeClr>
              </a:solidFill>
            </a:endParaRPr>
          </a:p>
          <a:p>
            <a:pPr marL="0" indent="0">
              <a:buNone/>
            </a:pPr>
            <a:r>
              <a:rPr lang="es-BO" dirty="0"/>
              <a:t/>
            </a:r>
            <a:br>
              <a:rPr lang="es-BO" dirty="0"/>
            </a:br>
            <a:endParaRPr lang="es-ES" dirty="0"/>
          </a:p>
        </p:txBody>
      </p:sp>
    </p:spTree>
    <p:extLst>
      <p:ext uri="{BB962C8B-B14F-4D97-AF65-F5344CB8AC3E}">
        <p14:creationId xmlns:p14="http://schemas.microsoft.com/office/powerpoint/2010/main" val="2357514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3646320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3732591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853372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8698979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74422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27482330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1444756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19510550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18641989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
        <p:cNvGrpSpPr/>
        <p:nvPr/>
      </p:nvGrpSpPr>
      <p:grpSpPr>
        <a:xfrm>
          <a:off x="0" y="0"/>
          <a:ext cx="0" cy="0"/>
          <a:chOff x="0" y="0"/>
          <a:chExt cx="0" cy="0"/>
        </a:xfrm>
      </p:grpSpPr>
      <p:pic>
        <p:nvPicPr>
          <p:cNvPr id="22" name="Google Shape;22;p1"/>
          <p:cNvPicPr preferRelativeResize="0"/>
          <p:nvPr/>
        </p:nvPicPr>
        <p:blipFill rotWithShape="1">
          <a:blip r:embed="rId2">
            <a:alphaModFix/>
          </a:blip>
          <a:srcRect/>
          <a:stretch/>
        </p:blipFill>
        <p:spPr>
          <a:xfrm>
            <a:off x="0" y="-12370"/>
            <a:ext cx="12192000" cy="6870370"/>
          </a:xfrm>
          <a:prstGeom prst="rect">
            <a:avLst/>
          </a:prstGeom>
          <a:noFill/>
          <a:ln>
            <a:noFill/>
          </a:ln>
        </p:spPr>
      </p:pic>
      <p:sp>
        <p:nvSpPr>
          <p:cNvPr id="23" name="Google Shape;23;p1"/>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DDEAF6"/>
              </a:buClr>
              <a:buSzPts val="4400"/>
              <a:buFont typeface="Calibri"/>
              <a:buNone/>
            </a:pPr>
            <a:r>
              <a:rPr lang="es-ES" b="1">
                <a:solidFill>
                  <a:srgbClr val="DDEAF6"/>
                </a:solidFill>
              </a:rPr>
              <a:t>INTEGRANTES DEL PROYECTO</a:t>
            </a:r>
            <a:endParaRPr b="1">
              <a:solidFill>
                <a:srgbClr val="DDEAF6"/>
              </a:solidFill>
            </a:endParaRPr>
          </a:p>
        </p:txBody>
      </p:sp>
      <p:sp>
        <p:nvSpPr>
          <p:cNvPr id="24" name="Google Shape;24;p1"/>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p>
            <a:pPr marL="228600" lvl="0" indent="-201930" algn="l" rtl="0">
              <a:lnSpc>
                <a:spcPct val="90000"/>
              </a:lnSpc>
              <a:spcBef>
                <a:spcPts val="0"/>
              </a:spcBef>
              <a:spcAft>
                <a:spcPts val="0"/>
              </a:spcAft>
              <a:buClr>
                <a:srgbClr val="DDEAF6"/>
              </a:buClr>
              <a:buSzPct val="100000"/>
              <a:buChar char="•"/>
            </a:pPr>
            <a:r>
              <a:rPr lang="es-ES">
                <a:solidFill>
                  <a:srgbClr val="DDEAF6"/>
                </a:solidFill>
              </a:rPr>
              <a:t>NOMBRES:</a:t>
            </a:r>
            <a:endParaRPr/>
          </a:p>
          <a:p>
            <a:pPr marL="228600" lvl="0" indent="-50800" algn="l" rtl="0">
              <a:lnSpc>
                <a:spcPct val="90000"/>
              </a:lnSpc>
              <a:spcBef>
                <a:spcPts val="1000"/>
              </a:spcBef>
              <a:spcAft>
                <a:spcPts val="0"/>
              </a:spcAft>
              <a:buClr>
                <a:schemeClr val="dk1"/>
              </a:buClr>
              <a:buSzPct val="100000"/>
              <a:buNone/>
            </a:pPr>
            <a:endParaRPr>
              <a:solidFill>
                <a:srgbClr val="DDEAF6"/>
              </a:solidFill>
            </a:endParaRPr>
          </a:p>
          <a:p>
            <a:pPr marL="228600" lvl="0" indent="-201930" algn="l" rtl="0">
              <a:lnSpc>
                <a:spcPct val="90000"/>
              </a:lnSpc>
              <a:spcBef>
                <a:spcPts val="1000"/>
              </a:spcBef>
              <a:spcAft>
                <a:spcPts val="0"/>
              </a:spcAft>
              <a:buClr>
                <a:srgbClr val="DDEAF6"/>
              </a:buClr>
              <a:buSzPct val="100000"/>
              <a:buChar char="•"/>
            </a:pPr>
            <a:r>
              <a:rPr lang="es-ES">
                <a:solidFill>
                  <a:srgbClr val="DDEAF6"/>
                </a:solidFill>
              </a:rPr>
              <a:t>JONATHAN ALARCÓN GUTIÉRREZ </a:t>
            </a:r>
            <a:endParaRPr>
              <a:solidFill>
                <a:srgbClr val="DDEAF6"/>
              </a:solidFill>
            </a:endParaRPr>
          </a:p>
          <a:p>
            <a:pPr marL="228600" lvl="0" indent="-201930" algn="l" rtl="0">
              <a:lnSpc>
                <a:spcPct val="90000"/>
              </a:lnSpc>
              <a:spcBef>
                <a:spcPts val="1000"/>
              </a:spcBef>
              <a:spcAft>
                <a:spcPts val="0"/>
              </a:spcAft>
              <a:buClr>
                <a:srgbClr val="DDEAF6"/>
              </a:buClr>
              <a:buSzPct val="100000"/>
              <a:buChar char="•"/>
            </a:pPr>
            <a:r>
              <a:rPr lang="es-ES">
                <a:solidFill>
                  <a:srgbClr val="DDEAF6"/>
                </a:solidFill>
              </a:rPr>
              <a:t>BEYMAR CONDORI LOPEZ.</a:t>
            </a:r>
            <a:endParaRPr>
              <a:solidFill>
                <a:srgbClr val="DDEAF6"/>
              </a:solidFill>
            </a:endParaRPr>
          </a:p>
          <a:p>
            <a:pPr marL="228600" lvl="0" indent="-201930" algn="l" rtl="0">
              <a:lnSpc>
                <a:spcPct val="90000"/>
              </a:lnSpc>
              <a:spcBef>
                <a:spcPts val="1000"/>
              </a:spcBef>
              <a:spcAft>
                <a:spcPts val="0"/>
              </a:spcAft>
              <a:buClr>
                <a:srgbClr val="DDEAF6"/>
              </a:buClr>
              <a:buSzPct val="100000"/>
              <a:buChar char="•"/>
            </a:pPr>
            <a:r>
              <a:rPr lang="es-ES">
                <a:solidFill>
                  <a:srgbClr val="DDEAF6"/>
                </a:solidFill>
              </a:rPr>
              <a:t>ALCON VILLCA MICHAEL R.</a:t>
            </a:r>
            <a:endParaRPr/>
          </a:p>
          <a:p>
            <a:pPr marL="228600" lvl="0" indent="-201930" algn="l" rtl="0">
              <a:lnSpc>
                <a:spcPct val="90000"/>
              </a:lnSpc>
              <a:spcBef>
                <a:spcPts val="1000"/>
              </a:spcBef>
              <a:spcAft>
                <a:spcPts val="0"/>
              </a:spcAft>
              <a:buClr>
                <a:srgbClr val="DDEAF6"/>
              </a:buClr>
              <a:buSzPct val="100000"/>
              <a:buChar char="•"/>
            </a:pPr>
            <a:r>
              <a:rPr lang="es-ES">
                <a:solidFill>
                  <a:srgbClr val="DDEAF6"/>
                </a:solidFill>
              </a:rPr>
              <a:t>CRISTHIAN SILVER</a:t>
            </a:r>
            <a:endParaRPr>
              <a:solidFill>
                <a:srgbClr val="DDEAF6"/>
              </a:solidFill>
            </a:endParaRPr>
          </a:p>
          <a:p>
            <a:pPr marL="228600" lvl="0" indent="-147955" algn="l" rtl="0">
              <a:lnSpc>
                <a:spcPct val="90000"/>
              </a:lnSpc>
              <a:spcBef>
                <a:spcPts val="1000"/>
              </a:spcBef>
              <a:spcAft>
                <a:spcPts val="0"/>
              </a:spcAft>
              <a:buClr>
                <a:srgbClr val="DDEAF6"/>
              </a:buClr>
              <a:buSzPct val="64285"/>
              <a:buChar char="•"/>
            </a:pPr>
            <a:r>
              <a:rPr lang="es-ES">
                <a:solidFill>
                  <a:srgbClr val="DDEAF6"/>
                </a:solidFill>
              </a:rPr>
              <a:t>PATRICIO ALFREDO QUISPE CONDORI </a:t>
            </a:r>
            <a:endParaRPr>
              <a:solidFill>
                <a:srgbClr val="DDEAF6"/>
              </a:solidFill>
            </a:endParaRPr>
          </a:p>
          <a:p>
            <a:pPr marL="228600" lvl="0" indent="-50800" algn="l" rtl="0">
              <a:lnSpc>
                <a:spcPct val="90000"/>
              </a:lnSpc>
              <a:spcBef>
                <a:spcPts val="1000"/>
              </a:spcBef>
              <a:spcAft>
                <a:spcPts val="0"/>
              </a:spcAft>
              <a:buClr>
                <a:schemeClr val="dk1"/>
              </a:buClr>
              <a:buSzPct val="100000"/>
              <a:buNone/>
            </a:pPr>
            <a:endParaRPr>
              <a:solidFill>
                <a:srgbClr val="DDEAF6"/>
              </a:solidFill>
            </a:endParaRPr>
          </a:p>
          <a:p>
            <a:pPr marL="0" lvl="0" indent="0" algn="l" rtl="0">
              <a:lnSpc>
                <a:spcPct val="90000"/>
              </a:lnSpc>
              <a:spcBef>
                <a:spcPts val="1000"/>
              </a:spcBef>
              <a:spcAft>
                <a:spcPts val="0"/>
              </a:spcAft>
              <a:buClr>
                <a:schemeClr val="dk1"/>
              </a:buClr>
              <a:buSzPct val="100000"/>
              <a:buNone/>
            </a:pPr>
            <a:endParaRPr>
              <a:solidFill>
                <a:srgbClr val="DDEAF6"/>
              </a:solidFill>
            </a:endParaRPr>
          </a:p>
          <a:p>
            <a:pPr marL="228600" lvl="0" indent="-50800" algn="l" rtl="0">
              <a:lnSpc>
                <a:spcPct val="90000"/>
              </a:lnSpc>
              <a:spcBef>
                <a:spcPts val="1000"/>
              </a:spcBef>
              <a:spcAft>
                <a:spcPts val="0"/>
              </a:spcAft>
              <a:buClr>
                <a:schemeClr val="dk1"/>
              </a:buClr>
              <a:buSzPct val="100000"/>
              <a:buNone/>
            </a:pPr>
            <a:endParaRPr>
              <a:solidFill>
                <a:srgbClr val="DDEAF6"/>
              </a:solidFill>
            </a:endParaRPr>
          </a:p>
          <a:p>
            <a:pPr marL="228600" lvl="0" indent="-50800" algn="l" rtl="0">
              <a:lnSpc>
                <a:spcPct val="90000"/>
              </a:lnSpc>
              <a:spcBef>
                <a:spcPts val="1000"/>
              </a:spcBef>
              <a:spcAft>
                <a:spcPts val="0"/>
              </a:spcAft>
              <a:buClr>
                <a:schemeClr val="dk1"/>
              </a:buClr>
              <a:buSzPct val="100000"/>
              <a:buNone/>
            </a:pPr>
            <a:endParaRPr>
              <a:solidFill>
                <a:srgbClr val="DDEAF6"/>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451100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7433679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529" y="-297"/>
            <a:ext cx="12193057" cy="6858594"/>
          </a:xfrm>
          <a:prstGeom prst="rect">
            <a:avLst/>
          </a:prstGeom>
        </p:spPr>
      </p:pic>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
            <a:ext cx="12192000" cy="6848475"/>
          </a:xfrm>
          <a:prstGeom prst="rect">
            <a:avLst/>
          </a:prstGeom>
        </p:spPr>
      </p:pic>
    </p:spTree>
    <p:extLst>
      <p:ext uri="{BB962C8B-B14F-4D97-AF65-F5344CB8AC3E}">
        <p14:creationId xmlns:p14="http://schemas.microsoft.com/office/powerpoint/2010/main" val="23735100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057" y="0"/>
            <a:ext cx="12193057" cy="6870787"/>
          </a:xfrm>
          <a:prstGeom prst="rect">
            <a:avLst/>
          </a:prstGeom>
        </p:spPr>
      </p:pic>
      <p:sp>
        <p:nvSpPr>
          <p:cNvPr id="3" name="Marcador de contenido 2"/>
          <p:cNvSpPr>
            <a:spLocks noGrp="1"/>
          </p:cNvSpPr>
          <p:nvPr>
            <p:ph idx="1"/>
          </p:nvPr>
        </p:nvSpPr>
        <p:spPr>
          <a:xfrm>
            <a:off x="838200" y="510639"/>
            <a:ext cx="10515600" cy="5666324"/>
          </a:xfrm>
        </p:spPr>
        <p:txBody>
          <a:bodyPr>
            <a:normAutofit/>
          </a:bodyPr>
          <a:lstStyle/>
          <a:p>
            <a:pPr algn="ctr"/>
            <a:r>
              <a:rPr lang="es-ES" sz="16600" dirty="0" smtClean="0"/>
              <a:t>FIN</a:t>
            </a:r>
            <a:endParaRPr lang="es-ES" sz="16600" dirty="0"/>
          </a:p>
        </p:txBody>
      </p:sp>
    </p:spTree>
    <p:extLst>
      <p:ext uri="{BB962C8B-B14F-4D97-AF65-F5344CB8AC3E}">
        <p14:creationId xmlns:p14="http://schemas.microsoft.com/office/powerpoint/2010/main" val="1890466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529" y="2751"/>
            <a:ext cx="12193057" cy="6852498"/>
          </a:xfrm>
          <a:prstGeom prst="rect">
            <a:avLst/>
          </a:prstGeom>
        </p:spPr>
      </p:pic>
      <p:sp>
        <p:nvSpPr>
          <p:cNvPr id="3" name="Marcador de contenido 2"/>
          <p:cNvSpPr>
            <a:spLocks noGrp="1"/>
          </p:cNvSpPr>
          <p:nvPr>
            <p:ph idx="1"/>
          </p:nvPr>
        </p:nvSpPr>
        <p:spPr>
          <a:xfrm>
            <a:off x="330200" y="482600"/>
            <a:ext cx="11569700" cy="5956300"/>
          </a:xfrm>
        </p:spPr>
        <p:txBody>
          <a:bodyPr>
            <a:normAutofit fontScale="92500"/>
          </a:bodyPr>
          <a:lstStyle/>
          <a:p>
            <a:r>
              <a:rPr lang="es-ES" b="1" u="sng" dirty="0" smtClean="0">
                <a:solidFill>
                  <a:schemeClr val="accent1">
                    <a:lumMod val="20000"/>
                    <a:lumOff val="80000"/>
                  </a:schemeClr>
                </a:solidFill>
              </a:rPr>
              <a:t>INTRODUCCION .</a:t>
            </a:r>
          </a:p>
          <a:p>
            <a:pPr marL="0" indent="0">
              <a:buNone/>
            </a:pPr>
            <a:r>
              <a:rPr lang="es-BO" dirty="0"/>
              <a:t>. </a:t>
            </a:r>
            <a:r>
              <a:rPr lang="es-BO" dirty="0">
                <a:solidFill>
                  <a:schemeClr val="accent1">
                    <a:lumMod val="20000"/>
                    <a:lumOff val="80000"/>
                  </a:schemeClr>
                </a:solidFill>
              </a:rPr>
              <a:t>¿Qué son las bases de datos?</a:t>
            </a:r>
            <a:endParaRPr lang="es-ES" dirty="0">
              <a:solidFill>
                <a:schemeClr val="accent1">
                  <a:lumMod val="20000"/>
                  <a:lumOff val="80000"/>
                </a:schemeClr>
              </a:solidFill>
            </a:endParaRPr>
          </a:p>
          <a:p>
            <a:pPr>
              <a:buFont typeface="Wingdings" panose="05000000000000000000" pitchFamily="2" charset="2"/>
              <a:buChar char="q"/>
            </a:pPr>
            <a:r>
              <a:rPr lang="es-BO" dirty="0">
                <a:solidFill>
                  <a:schemeClr val="accent1">
                    <a:lumMod val="20000"/>
                    <a:lumOff val="80000"/>
                  </a:schemeClr>
                </a:solidFill>
              </a:rPr>
              <a:t>Una base de datos es una recopilación organizada de información o datos estructurados, que normalmente se almacena de forma electrónica en un sistema informático. Normalmente, una base de datos está controlada por un sistema de gestión de bases de datos (DBMS). En conjunto, los datos y el DBMS, junto con las aplicaciones asociadas a ellos, reciben el nombre de sistema de bases de datos, abreviado normalmente a simplemente base de datos.</a:t>
            </a:r>
            <a:endParaRPr lang="es-ES" dirty="0">
              <a:solidFill>
                <a:schemeClr val="accent1">
                  <a:lumMod val="20000"/>
                  <a:lumOff val="80000"/>
                </a:schemeClr>
              </a:solidFill>
            </a:endParaRPr>
          </a:p>
          <a:p>
            <a:endParaRPr lang="es-ES" dirty="0">
              <a:solidFill>
                <a:schemeClr val="accent1">
                  <a:lumMod val="20000"/>
                  <a:lumOff val="80000"/>
                </a:schemeClr>
              </a:solidFill>
            </a:endParaRPr>
          </a:p>
          <a:p>
            <a:pPr>
              <a:buFont typeface="Wingdings" panose="05000000000000000000" pitchFamily="2" charset="2"/>
              <a:buChar char="q"/>
            </a:pPr>
            <a:r>
              <a:rPr lang="es-BO" dirty="0">
                <a:solidFill>
                  <a:schemeClr val="accent1">
                    <a:lumMod val="20000"/>
                    <a:lumOff val="80000"/>
                  </a:schemeClr>
                </a:solidFill>
              </a:rPr>
              <a:t>Los datos de los tipos más comunes de bases de datos en funcionamiento actualmente se suelen utilizar como estructuras de filas y columnas en una serie de tablas para aumentar la eficacia del procesamiento y la consulta de datos. Así, se puede acceder, gestionar, modificar, actualizar, controlar y organizar fácilmente los datos. La mayoría de las bases de datos utilizan un lenguaje de consulta estructurada (SQL) para escribir y consultar datos.</a:t>
            </a:r>
            <a:endParaRPr lang="es-ES" b="1" u="sng" dirty="0">
              <a:solidFill>
                <a:schemeClr val="accent1">
                  <a:lumMod val="20000"/>
                  <a:lumOff val="80000"/>
                </a:schemeClr>
              </a:solidFill>
            </a:endParaRPr>
          </a:p>
        </p:txBody>
      </p:sp>
    </p:spTree>
    <p:extLst>
      <p:ext uri="{BB962C8B-B14F-4D97-AF65-F5344CB8AC3E}">
        <p14:creationId xmlns:p14="http://schemas.microsoft.com/office/powerpoint/2010/main" val="167974088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529" y="2751"/>
            <a:ext cx="12193057" cy="6852498"/>
          </a:xfrm>
          <a:prstGeom prst="rect">
            <a:avLst/>
          </a:prstGeom>
        </p:spPr>
      </p:pic>
      <p:sp>
        <p:nvSpPr>
          <p:cNvPr id="3" name="Marcador de contenido 2"/>
          <p:cNvSpPr>
            <a:spLocks noGrp="1"/>
          </p:cNvSpPr>
          <p:nvPr>
            <p:ph idx="1"/>
          </p:nvPr>
        </p:nvSpPr>
        <p:spPr>
          <a:xfrm>
            <a:off x="368300" y="317500"/>
            <a:ext cx="11391900" cy="5846763"/>
          </a:xfrm>
        </p:spPr>
        <p:txBody>
          <a:bodyPr>
            <a:normAutofit fontScale="92500"/>
          </a:bodyPr>
          <a:lstStyle/>
          <a:p>
            <a:pPr marL="0" lvl="0" indent="0" fontAlgn="base">
              <a:lnSpc>
                <a:spcPct val="150000"/>
              </a:lnSpc>
              <a:buNone/>
            </a:pPr>
            <a:r>
              <a:rPr lang="es-ES" dirty="0" smtClean="0">
                <a:solidFill>
                  <a:schemeClr val="accent1">
                    <a:lumMod val="20000"/>
                    <a:lumOff val="80000"/>
                  </a:schemeClr>
                </a:solidFill>
              </a:rPr>
              <a:t>1.-</a:t>
            </a:r>
            <a:r>
              <a:rPr lang="es-ES" b="1" u="sng" dirty="0" smtClean="0">
                <a:solidFill>
                  <a:schemeClr val="accent1">
                    <a:lumMod val="20000"/>
                    <a:lumOff val="80000"/>
                  </a:schemeClr>
                </a:solidFill>
              </a:rPr>
              <a:t>Planteamiento </a:t>
            </a:r>
            <a:r>
              <a:rPr lang="es-ES" b="1" u="sng" dirty="0">
                <a:solidFill>
                  <a:schemeClr val="accent1">
                    <a:lumMod val="20000"/>
                    <a:lumOff val="80000"/>
                  </a:schemeClr>
                </a:solidFill>
              </a:rPr>
              <a:t>Del Problema </a:t>
            </a:r>
          </a:p>
          <a:p>
            <a:pPr lvl="1" fontAlgn="base">
              <a:lnSpc>
                <a:spcPct val="150000"/>
              </a:lnSpc>
            </a:pPr>
            <a:r>
              <a:rPr lang="es-ES" dirty="0" smtClean="0">
                <a:solidFill>
                  <a:schemeClr val="accent1">
                    <a:lumMod val="20000"/>
                    <a:lumOff val="80000"/>
                  </a:schemeClr>
                </a:solidFill>
              </a:rPr>
              <a:t>En un negocio de venta de celulares y accesorios de nombre “</a:t>
            </a:r>
            <a:r>
              <a:rPr lang="es-ES" dirty="0">
                <a:solidFill>
                  <a:schemeClr val="accent1">
                    <a:lumMod val="20000"/>
                    <a:lumOff val="80000"/>
                  </a:schemeClr>
                </a:solidFill>
              </a:rPr>
              <a:t>C</a:t>
            </a:r>
            <a:r>
              <a:rPr lang="es-ES" dirty="0" smtClean="0">
                <a:solidFill>
                  <a:schemeClr val="accent1">
                    <a:lumMod val="20000"/>
                    <a:lumOff val="80000"/>
                  </a:schemeClr>
                </a:solidFill>
              </a:rPr>
              <a:t>ell Store” </a:t>
            </a:r>
            <a:r>
              <a:rPr lang="es-ES" dirty="0">
                <a:solidFill>
                  <a:schemeClr val="accent1">
                    <a:lumMod val="20000"/>
                    <a:lumOff val="80000"/>
                  </a:schemeClr>
                </a:solidFill>
              </a:rPr>
              <a:t>que se encarga de </a:t>
            </a:r>
            <a:r>
              <a:rPr lang="es-ES" dirty="0" smtClean="0">
                <a:solidFill>
                  <a:schemeClr val="accent1">
                    <a:lumMod val="20000"/>
                    <a:lumOff val="80000"/>
                  </a:schemeClr>
                </a:solidFill>
              </a:rPr>
              <a:t>ofrecer productos electrónicos, como ser celulares, cargadores audífonos,  </a:t>
            </a:r>
            <a:r>
              <a:rPr lang="es-ES" dirty="0" err="1" smtClean="0">
                <a:solidFill>
                  <a:schemeClr val="accent1">
                    <a:lumMod val="20000"/>
                    <a:lumOff val="80000"/>
                  </a:schemeClr>
                </a:solidFill>
              </a:rPr>
              <a:t>etc</a:t>
            </a:r>
            <a:r>
              <a:rPr lang="es-ES" dirty="0" smtClean="0">
                <a:solidFill>
                  <a:schemeClr val="accent1">
                    <a:lumMod val="20000"/>
                    <a:lumOff val="80000"/>
                  </a:schemeClr>
                </a:solidFill>
              </a:rPr>
              <a:t>, no </a:t>
            </a:r>
            <a:r>
              <a:rPr lang="es-ES" dirty="0">
                <a:solidFill>
                  <a:schemeClr val="accent1">
                    <a:lumMod val="20000"/>
                    <a:lumOff val="80000"/>
                  </a:schemeClr>
                </a:solidFill>
              </a:rPr>
              <a:t>tiene </a:t>
            </a:r>
            <a:r>
              <a:rPr lang="es-ES" dirty="0" smtClean="0">
                <a:solidFill>
                  <a:schemeClr val="accent1">
                    <a:lumMod val="20000"/>
                    <a:lumOff val="80000"/>
                  </a:schemeClr>
                </a:solidFill>
              </a:rPr>
              <a:t>una BASE DE DATOS digital para </a:t>
            </a:r>
            <a:r>
              <a:rPr lang="es-ES" dirty="0">
                <a:solidFill>
                  <a:schemeClr val="accent1">
                    <a:lumMod val="20000"/>
                    <a:lumOff val="80000"/>
                  </a:schemeClr>
                </a:solidFill>
              </a:rPr>
              <a:t>registrar </a:t>
            </a:r>
            <a:r>
              <a:rPr lang="es-ES" dirty="0" smtClean="0">
                <a:solidFill>
                  <a:schemeClr val="accent1">
                    <a:lumMod val="20000"/>
                    <a:lumOff val="80000"/>
                  </a:schemeClr>
                </a:solidFill>
              </a:rPr>
              <a:t>sus productos y a sus clientes. </a:t>
            </a:r>
            <a:endParaRPr lang="es-ES" dirty="0">
              <a:solidFill>
                <a:schemeClr val="accent1">
                  <a:lumMod val="20000"/>
                  <a:lumOff val="80000"/>
                </a:schemeClr>
              </a:solidFill>
            </a:endParaRPr>
          </a:p>
          <a:p>
            <a:pPr lvl="1" fontAlgn="base">
              <a:lnSpc>
                <a:spcPct val="150000"/>
              </a:lnSpc>
            </a:pPr>
            <a:r>
              <a:rPr lang="es-ES" dirty="0">
                <a:solidFill>
                  <a:schemeClr val="accent1">
                    <a:lumMod val="20000"/>
                    <a:lumOff val="80000"/>
                  </a:schemeClr>
                </a:solidFill>
              </a:rPr>
              <a:t>Como no tiene un sistema para registrar todo se hace manual en un </a:t>
            </a:r>
            <a:r>
              <a:rPr lang="es-ES" dirty="0" smtClean="0">
                <a:solidFill>
                  <a:schemeClr val="accent1">
                    <a:lumMod val="20000"/>
                    <a:lumOff val="80000"/>
                  </a:schemeClr>
                </a:solidFill>
              </a:rPr>
              <a:t>cuaderno tanto como el listado de los productos y de sus respectivos clientes.</a:t>
            </a:r>
          </a:p>
          <a:p>
            <a:pPr lvl="1" fontAlgn="base">
              <a:lnSpc>
                <a:spcPct val="150000"/>
              </a:lnSpc>
            </a:pPr>
            <a:r>
              <a:rPr lang="es-ES" dirty="0" smtClean="0">
                <a:solidFill>
                  <a:schemeClr val="accent1">
                    <a:lumMod val="20000"/>
                    <a:lumOff val="80000"/>
                  </a:schemeClr>
                </a:solidFill>
              </a:rPr>
              <a:t>Su facturación es igual manera hecho a mano en un talonario. </a:t>
            </a:r>
            <a:endParaRPr lang="es-ES" dirty="0">
              <a:solidFill>
                <a:schemeClr val="accent1">
                  <a:lumMod val="20000"/>
                  <a:lumOff val="80000"/>
                </a:schemeClr>
              </a:solidFill>
            </a:endParaRPr>
          </a:p>
          <a:p>
            <a:pPr lvl="1" fontAlgn="base">
              <a:lnSpc>
                <a:spcPct val="150000"/>
              </a:lnSpc>
            </a:pPr>
            <a:r>
              <a:rPr lang="es-ES" dirty="0">
                <a:solidFill>
                  <a:schemeClr val="accent1">
                    <a:lumMod val="20000"/>
                    <a:lumOff val="80000"/>
                  </a:schemeClr>
                </a:solidFill>
              </a:rPr>
              <a:t>No se tiene un buen control del </a:t>
            </a:r>
            <a:r>
              <a:rPr lang="es-ES" dirty="0" smtClean="0">
                <a:solidFill>
                  <a:schemeClr val="accent1">
                    <a:lumMod val="20000"/>
                    <a:lumOff val="80000"/>
                  </a:schemeClr>
                </a:solidFill>
              </a:rPr>
              <a:t>ingreso de los productos y esto </a:t>
            </a:r>
            <a:r>
              <a:rPr lang="es-ES" dirty="0" err="1" smtClean="0">
                <a:solidFill>
                  <a:schemeClr val="accent1">
                    <a:lumMod val="20000"/>
                    <a:lumOff val="80000"/>
                  </a:schemeClr>
                </a:solidFill>
              </a:rPr>
              <a:t>ocaciona</a:t>
            </a:r>
            <a:r>
              <a:rPr lang="es-ES" dirty="0" smtClean="0">
                <a:solidFill>
                  <a:schemeClr val="accent1">
                    <a:lumMod val="20000"/>
                    <a:lumOff val="80000"/>
                  </a:schemeClr>
                </a:solidFill>
              </a:rPr>
              <a:t> </a:t>
            </a:r>
            <a:r>
              <a:rPr lang="es-ES" dirty="0" err="1" smtClean="0">
                <a:solidFill>
                  <a:schemeClr val="accent1">
                    <a:lumMod val="20000"/>
                    <a:lumOff val="80000"/>
                  </a:schemeClr>
                </a:solidFill>
              </a:rPr>
              <a:t>perdias</a:t>
            </a:r>
            <a:r>
              <a:rPr lang="es-ES" dirty="0" smtClean="0">
                <a:solidFill>
                  <a:schemeClr val="accent1">
                    <a:lumMod val="20000"/>
                    <a:lumOff val="80000"/>
                  </a:schemeClr>
                </a:solidFill>
              </a:rPr>
              <a:t> de dinero. </a:t>
            </a:r>
            <a:endParaRPr lang="es-ES" dirty="0">
              <a:solidFill>
                <a:schemeClr val="accent1">
                  <a:lumMod val="20000"/>
                  <a:lumOff val="80000"/>
                </a:schemeClr>
              </a:solidFill>
            </a:endParaRPr>
          </a:p>
          <a:p>
            <a:pPr lvl="1" fontAlgn="base">
              <a:lnSpc>
                <a:spcPct val="150000"/>
              </a:lnSpc>
            </a:pPr>
            <a:r>
              <a:rPr lang="es-ES" dirty="0">
                <a:solidFill>
                  <a:schemeClr val="accent1">
                    <a:lumMod val="20000"/>
                    <a:lumOff val="80000"/>
                  </a:schemeClr>
                </a:solidFill>
              </a:rPr>
              <a:t>No tiene un </a:t>
            </a:r>
            <a:r>
              <a:rPr lang="es-ES" u="sng" dirty="0" smtClean="0">
                <a:solidFill>
                  <a:schemeClr val="accent1">
                    <a:lumMod val="20000"/>
                    <a:lumOff val="80000"/>
                  </a:schemeClr>
                </a:solidFill>
              </a:rPr>
              <a:t>base de datos </a:t>
            </a:r>
            <a:r>
              <a:rPr lang="es-ES" dirty="0">
                <a:solidFill>
                  <a:schemeClr val="accent1">
                    <a:lumMod val="20000"/>
                    <a:lumOff val="80000"/>
                  </a:schemeClr>
                </a:solidFill>
              </a:rPr>
              <a:t>de los datos personales del cliente. </a:t>
            </a:r>
          </a:p>
          <a:p>
            <a:pPr lvl="1" fontAlgn="base">
              <a:lnSpc>
                <a:spcPct val="150000"/>
              </a:lnSpc>
            </a:pPr>
            <a:r>
              <a:rPr lang="es-ES" dirty="0">
                <a:solidFill>
                  <a:schemeClr val="accent1">
                    <a:lumMod val="20000"/>
                    <a:lumOff val="80000"/>
                  </a:schemeClr>
                </a:solidFill>
              </a:rPr>
              <a:t>No hay un control efectivo del dinero que entra mensual. </a:t>
            </a:r>
          </a:p>
          <a:p>
            <a:pPr>
              <a:lnSpc>
                <a:spcPct val="150000"/>
              </a:lnSpc>
            </a:pPr>
            <a:endParaRPr lang="es-ES" dirty="0">
              <a:solidFill>
                <a:schemeClr val="accent1">
                  <a:lumMod val="20000"/>
                  <a:lumOff val="80000"/>
                </a:schemeClr>
              </a:solidFill>
            </a:endParaRPr>
          </a:p>
        </p:txBody>
      </p:sp>
    </p:spTree>
    <p:extLst>
      <p:ext uri="{BB962C8B-B14F-4D97-AF65-F5344CB8AC3E}">
        <p14:creationId xmlns:p14="http://schemas.microsoft.com/office/powerpoint/2010/main" val="12092288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529" y="-6394"/>
            <a:ext cx="12193057" cy="6870787"/>
          </a:xfrm>
          <a:prstGeom prst="rect">
            <a:avLst/>
          </a:prstGeom>
        </p:spPr>
      </p:pic>
      <p:sp>
        <p:nvSpPr>
          <p:cNvPr id="3" name="Marcador de contenido 2"/>
          <p:cNvSpPr>
            <a:spLocks noGrp="1"/>
          </p:cNvSpPr>
          <p:nvPr>
            <p:ph idx="1"/>
          </p:nvPr>
        </p:nvSpPr>
        <p:spPr>
          <a:xfrm>
            <a:off x="469900" y="228600"/>
            <a:ext cx="11264900" cy="6197600"/>
          </a:xfrm>
        </p:spPr>
        <p:txBody>
          <a:bodyPr/>
          <a:lstStyle/>
          <a:p>
            <a:pPr marL="0" lvl="0" indent="0" fontAlgn="base">
              <a:buNone/>
            </a:pPr>
            <a:r>
              <a:rPr lang="es-ES" b="1" i="1" dirty="0" smtClean="0">
                <a:solidFill>
                  <a:schemeClr val="accent1">
                    <a:lumMod val="20000"/>
                    <a:lumOff val="80000"/>
                  </a:schemeClr>
                </a:solidFill>
              </a:rPr>
              <a:t>2.-Formulación </a:t>
            </a:r>
            <a:r>
              <a:rPr lang="es-ES" b="1" i="1" dirty="0">
                <a:solidFill>
                  <a:schemeClr val="accent1">
                    <a:lumMod val="20000"/>
                    <a:lumOff val="80000"/>
                  </a:schemeClr>
                </a:solidFill>
              </a:rPr>
              <a:t>Del Problema. </a:t>
            </a:r>
            <a:endParaRPr lang="es-ES" b="1" i="1" dirty="0" smtClean="0">
              <a:solidFill>
                <a:schemeClr val="accent1">
                  <a:lumMod val="20000"/>
                  <a:lumOff val="80000"/>
                </a:schemeClr>
              </a:solidFill>
            </a:endParaRPr>
          </a:p>
          <a:p>
            <a:pPr marL="0" indent="0">
              <a:buNone/>
            </a:pPr>
            <a:endParaRPr lang="es-ES" dirty="0" smtClean="0">
              <a:solidFill>
                <a:schemeClr val="accent1">
                  <a:lumMod val="20000"/>
                  <a:lumOff val="80000"/>
                </a:schemeClr>
              </a:solidFill>
            </a:endParaRPr>
          </a:p>
          <a:p>
            <a:endParaRPr lang="es-ES" dirty="0">
              <a:solidFill>
                <a:schemeClr val="accent1">
                  <a:lumMod val="20000"/>
                  <a:lumOff val="80000"/>
                </a:schemeClr>
              </a:solidFill>
            </a:endParaRPr>
          </a:p>
          <a:p>
            <a:pPr>
              <a:lnSpc>
                <a:spcPct val="150000"/>
              </a:lnSpc>
            </a:pPr>
            <a:r>
              <a:rPr lang="es-ES" b="1" dirty="0" smtClean="0">
                <a:solidFill>
                  <a:schemeClr val="accent1">
                    <a:lumMod val="20000"/>
                    <a:lumOff val="80000"/>
                  </a:schemeClr>
                </a:solidFill>
              </a:rPr>
              <a:t>¿</a:t>
            </a:r>
            <a:r>
              <a:rPr lang="es-ES" b="1" dirty="0">
                <a:solidFill>
                  <a:schemeClr val="accent1">
                    <a:lumMod val="20000"/>
                    <a:lumOff val="80000"/>
                  </a:schemeClr>
                </a:solidFill>
              </a:rPr>
              <a:t>De qué manera se puede almacenar </a:t>
            </a:r>
            <a:r>
              <a:rPr lang="es-ES" b="1" dirty="0" smtClean="0">
                <a:solidFill>
                  <a:schemeClr val="accent1">
                    <a:lumMod val="20000"/>
                    <a:lumOff val="80000"/>
                  </a:schemeClr>
                </a:solidFill>
              </a:rPr>
              <a:t>los productos que ingresan en una base de datos computacional ?.</a:t>
            </a:r>
          </a:p>
          <a:p>
            <a:pPr>
              <a:lnSpc>
                <a:spcPct val="150000"/>
              </a:lnSpc>
            </a:pPr>
            <a:r>
              <a:rPr lang="es-ES" b="1" dirty="0">
                <a:solidFill>
                  <a:schemeClr val="accent1">
                    <a:lumMod val="20000"/>
                    <a:lumOff val="80000"/>
                  </a:schemeClr>
                </a:solidFill>
              </a:rPr>
              <a:t>¿</a:t>
            </a:r>
            <a:r>
              <a:rPr lang="es-ES" b="1" dirty="0" smtClean="0">
                <a:solidFill>
                  <a:schemeClr val="accent1">
                    <a:lumMod val="20000"/>
                    <a:lumOff val="80000"/>
                  </a:schemeClr>
                </a:solidFill>
              </a:rPr>
              <a:t>De que manera puedo ingresar los datos del cliente?.</a:t>
            </a:r>
          </a:p>
          <a:p>
            <a:pPr>
              <a:lnSpc>
                <a:spcPct val="150000"/>
              </a:lnSpc>
            </a:pPr>
            <a:r>
              <a:rPr lang="es-ES" b="1" dirty="0">
                <a:solidFill>
                  <a:schemeClr val="accent1">
                    <a:lumMod val="20000"/>
                    <a:lumOff val="80000"/>
                  </a:schemeClr>
                </a:solidFill>
              </a:rPr>
              <a:t>¿</a:t>
            </a:r>
            <a:r>
              <a:rPr lang="es-ES" b="1" dirty="0" smtClean="0">
                <a:solidFill>
                  <a:schemeClr val="accent1">
                    <a:lumMod val="20000"/>
                    <a:lumOff val="80000"/>
                  </a:schemeClr>
                </a:solidFill>
              </a:rPr>
              <a:t>De que manera puedo ingresar los datos de los empleados?.</a:t>
            </a:r>
          </a:p>
          <a:p>
            <a:pPr marL="0" indent="0">
              <a:lnSpc>
                <a:spcPct val="150000"/>
              </a:lnSpc>
              <a:buNone/>
            </a:pPr>
            <a:endParaRPr lang="es-ES" b="1" dirty="0" smtClean="0">
              <a:solidFill>
                <a:schemeClr val="accent1">
                  <a:lumMod val="20000"/>
                  <a:lumOff val="80000"/>
                </a:schemeClr>
              </a:solidFill>
            </a:endParaRPr>
          </a:p>
          <a:p>
            <a:pPr marL="0" indent="0">
              <a:lnSpc>
                <a:spcPct val="150000"/>
              </a:lnSpc>
              <a:buNone/>
            </a:pPr>
            <a:endParaRPr lang="es-ES" b="1" dirty="0">
              <a:solidFill>
                <a:schemeClr val="accent1">
                  <a:lumMod val="20000"/>
                  <a:lumOff val="80000"/>
                </a:schemeClr>
              </a:solidFill>
            </a:endParaRPr>
          </a:p>
        </p:txBody>
      </p:sp>
    </p:spTree>
    <p:extLst>
      <p:ext uri="{BB962C8B-B14F-4D97-AF65-F5344CB8AC3E}">
        <p14:creationId xmlns:p14="http://schemas.microsoft.com/office/powerpoint/2010/main" val="175700832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529" y="2751"/>
            <a:ext cx="12193057" cy="6852498"/>
          </a:xfrm>
          <a:prstGeom prst="rect">
            <a:avLst/>
          </a:prstGeom>
        </p:spPr>
      </p:pic>
      <p:sp>
        <p:nvSpPr>
          <p:cNvPr id="3" name="Marcador de contenido 2"/>
          <p:cNvSpPr>
            <a:spLocks noGrp="1"/>
          </p:cNvSpPr>
          <p:nvPr>
            <p:ph idx="1"/>
          </p:nvPr>
        </p:nvSpPr>
        <p:spPr>
          <a:xfrm>
            <a:off x="279400" y="203200"/>
            <a:ext cx="11620500" cy="6273800"/>
          </a:xfrm>
        </p:spPr>
        <p:txBody>
          <a:bodyPr>
            <a:normAutofit/>
          </a:bodyPr>
          <a:lstStyle/>
          <a:p>
            <a:r>
              <a:rPr lang="es-ES" b="1" dirty="0">
                <a:solidFill>
                  <a:schemeClr val="accent1">
                    <a:lumMod val="20000"/>
                    <a:lumOff val="80000"/>
                  </a:schemeClr>
                </a:solidFill>
              </a:rPr>
              <a:t>3. Objetivos </a:t>
            </a:r>
            <a:endParaRPr lang="es-ES" b="1" dirty="0" smtClean="0">
              <a:solidFill>
                <a:schemeClr val="accent1">
                  <a:lumMod val="20000"/>
                  <a:lumOff val="80000"/>
                </a:schemeClr>
              </a:solidFill>
            </a:endParaRPr>
          </a:p>
          <a:p>
            <a:endParaRPr lang="es-ES" dirty="0" smtClean="0">
              <a:solidFill>
                <a:schemeClr val="accent1">
                  <a:lumMod val="20000"/>
                  <a:lumOff val="80000"/>
                </a:schemeClr>
              </a:solidFill>
            </a:endParaRPr>
          </a:p>
          <a:p>
            <a:endParaRPr lang="es-ES" dirty="0">
              <a:solidFill>
                <a:schemeClr val="accent1">
                  <a:lumMod val="20000"/>
                  <a:lumOff val="80000"/>
                </a:schemeClr>
              </a:solidFill>
            </a:endParaRPr>
          </a:p>
          <a:p>
            <a:pPr marL="914400" lvl="2" indent="0" fontAlgn="base">
              <a:buNone/>
            </a:pPr>
            <a:r>
              <a:rPr lang="es-ES" sz="2800" b="1" dirty="0">
                <a:solidFill>
                  <a:schemeClr val="accent1">
                    <a:lumMod val="20000"/>
                    <a:lumOff val="80000"/>
                  </a:schemeClr>
                </a:solidFill>
              </a:rPr>
              <a:t>Objetivo </a:t>
            </a:r>
            <a:r>
              <a:rPr lang="es-ES" sz="2800" b="1" dirty="0" smtClean="0">
                <a:solidFill>
                  <a:schemeClr val="accent1">
                    <a:lumMod val="20000"/>
                    <a:lumOff val="80000"/>
                  </a:schemeClr>
                </a:solidFill>
              </a:rPr>
              <a:t>general.</a:t>
            </a:r>
          </a:p>
          <a:p>
            <a:pPr marL="0" indent="0">
              <a:buNone/>
            </a:pPr>
            <a:endParaRPr lang="es-ES" sz="2000" dirty="0" smtClean="0">
              <a:solidFill>
                <a:schemeClr val="accent1">
                  <a:lumMod val="20000"/>
                  <a:lumOff val="80000"/>
                </a:schemeClr>
              </a:solidFill>
            </a:endParaRPr>
          </a:p>
          <a:p>
            <a:endParaRPr lang="es-ES" sz="2000" dirty="0">
              <a:solidFill>
                <a:schemeClr val="accent1">
                  <a:lumMod val="20000"/>
                  <a:lumOff val="80000"/>
                </a:schemeClr>
              </a:solidFill>
            </a:endParaRPr>
          </a:p>
          <a:p>
            <a:r>
              <a:rPr lang="es-ES" sz="2400" b="1" dirty="0" smtClean="0">
                <a:solidFill>
                  <a:schemeClr val="accent1">
                    <a:lumMod val="20000"/>
                    <a:lumOff val="80000"/>
                  </a:schemeClr>
                </a:solidFill>
              </a:rPr>
              <a:t>Desarrollar una  base de datos  de registro para poder almacenar datos </a:t>
            </a:r>
            <a:r>
              <a:rPr lang="es-ES" sz="2400" b="1" dirty="0">
                <a:solidFill>
                  <a:schemeClr val="accent1">
                    <a:lumMod val="20000"/>
                    <a:lumOff val="80000"/>
                  </a:schemeClr>
                </a:solidFill>
              </a:rPr>
              <a:t>de los </a:t>
            </a:r>
            <a:r>
              <a:rPr lang="es-ES" sz="2400" b="1" dirty="0" smtClean="0">
                <a:solidFill>
                  <a:schemeClr val="accent1">
                    <a:lumMod val="20000"/>
                    <a:lumOff val="80000"/>
                  </a:schemeClr>
                </a:solidFill>
              </a:rPr>
              <a:t>productos y de los  clientes.</a:t>
            </a:r>
          </a:p>
          <a:p>
            <a:endParaRPr lang="es-ES" sz="2400" dirty="0" smtClean="0">
              <a:solidFill>
                <a:schemeClr val="accent1">
                  <a:lumMod val="20000"/>
                  <a:lumOff val="80000"/>
                </a:schemeClr>
              </a:solidFill>
            </a:endParaRPr>
          </a:p>
          <a:p>
            <a:r>
              <a:rPr lang="es-BO" sz="2400" b="1" dirty="0" smtClean="0">
                <a:solidFill>
                  <a:schemeClr val="accent1">
                    <a:lumMod val="20000"/>
                    <a:lumOff val="80000"/>
                  </a:schemeClr>
                </a:solidFill>
              </a:rPr>
              <a:t>Desarrollar </a:t>
            </a:r>
            <a:r>
              <a:rPr lang="es-BO" sz="2400" b="1" dirty="0">
                <a:solidFill>
                  <a:schemeClr val="accent1">
                    <a:lumMod val="20000"/>
                    <a:lumOff val="80000"/>
                  </a:schemeClr>
                </a:solidFill>
              </a:rPr>
              <a:t>un Sistema de información para la compra y venta de piezas y equipos de </a:t>
            </a:r>
            <a:r>
              <a:rPr lang="es-BO" sz="2400" b="1" dirty="0" smtClean="0">
                <a:solidFill>
                  <a:schemeClr val="accent1">
                    <a:lumMod val="20000"/>
                    <a:lumOff val="80000"/>
                  </a:schemeClr>
                </a:solidFill>
              </a:rPr>
              <a:t>celulares y accesorios utilizando </a:t>
            </a:r>
            <a:r>
              <a:rPr lang="es-BO" sz="2400" b="1" dirty="0">
                <a:solidFill>
                  <a:schemeClr val="accent1">
                    <a:lumMod val="20000"/>
                    <a:lumOff val="80000"/>
                  </a:schemeClr>
                </a:solidFill>
              </a:rPr>
              <a:t>herramientas de programación y almacenamiento de información para la empresa.” </a:t>
            </a:r>
            <a:r>
              <a:rPr lang="es-BO" sz="2400" b="1" dirty="0" smtClean="0">
                <a:solidFill>
                  <a:schemeClr val="accent1">
                    <a:lumMod val="20000"/>
                    <a:lumOff val="80000"/>
                  </a:schemeClr>
                </a:solidFill>
              </a:rPr>
              <a:t>CELL STORE”</a:t>
            </a:r>
            <a:endParaRPr lang="es-ES" sz="2400" dirty="0">
              <a:solidFill>
                <a:schemeClr val="accent1">
                  <a:lumMod val="20000"/>
                  <a:lumOff val="80000"/>
                </a:schemeClr>
              </a:solidFill>
            </a:endParaRPr>
          </a:p>
          <a:p>
            <a:endParaRPr lang="es-ES" dirty="0">
              <a:solidFill>
                <a:schemeClr val="accent1">
                  <a:lumMod val="20000"/>
                  <a:lumOff val="80000"/>
                </a:schemeClr>
              </a:solidFill>
            </a:endParaRPr>
          </a:p>
        </p:txBody>
      </p:sp>
    </p:spTree>
    <p:extLst>
      <p:ext uri="{BB962C8B-B14F-4D97-AF65-F5344CB8AC3E}">
        <p14:creationId xmlns:p14="http://schemas.microsoft.com/office/powerpoint/2010/main" val="27743233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529" y="-6394"/>
            <a:ext cx="12193057" cy="6870787"/>
          </a:xfrm>
          <a:prstGeom prst="rect">
            <a:avLst/>
          </a:prstGeom>
        </p:spPr>
      </p:pic>
      <p:sp>
        <p:nvSpPr>
          <p:cNvPr id="3" name="Marcador de contenido 2"/>
          <p:cNvSpPr>
            <a:spLocks noGrp="1"/>
          </p:cNvSpPr>
          <p:nvPr>
            <p:ph idx="1"/>
          </p:nvPr>
        </p:nvSpPr>
        <p:spPr>
          <a:xfrm>
            <a:off x="304800" y="266700"/>
            <a:ext cx="11480800" cy="6286500"/>
          </a:xfrm>
        </p:spPr>
        <p:txBody>
          <a:bodyPr>
            <a:normAutofit fontScale="85000" lnSpcReduction="10000"/>
          </a:bodyPr>
          <a:lstStyle/>
          <a:p>
            <a:pPr lvl="2" fontAlgn="base"/>
            <a:endParaRPr lang="es-ES" sz="2800" b="1" dirty="0" smtClean="0">
              <a:solidFill>
                <a:schemeClr val="accent1">
                  <a:lumMod val="20000"/>
                  <a:lumOff val="80000"/>
                </a:schemeClr>
              </a:solidFill>
            </a:endParaRPr>
          </a:p>
          <a:p>
            <a:pPr lvl="2" fontAlgn="base"/>
            <a:r>
              <a:rPr lang="es-ES" sz="2800" b="1" dirty="0" smtClean="0">
                <a:solidFill>
                  <a:schemeClr val="accent1">
                    <a:lumMod val="20000"/>
                    <a:lumOff val="80000"/>
                  </a:schemeClr>
                </a:solidFill>
              </a:rPr>
              <a:t>Objetivos </a:t>
            </a:r>
            <a:r>
              <a:rPr lang="es-ES" sz="2800" b="1" dirty="0">
                <a:solidFill>
                  <a:schemeClr val="accent1">
                    <a:lumMod val="20000"/>
                    <a:lumOff val="80000"/>
                  </a:schemeClr>
                </a:solidFill>
              </a:rPr>
              <a:t>Específico. </a:t>
            </a:r>
          </a:p>
          <a:p>
            <a:pPr lvl="2" fontAlgn="base"/>
            <a:endParaRPr lang="es-ES" sz="2800" b="1" dirty="0">
              <a:solidFill>
                <a:schemeClr val="accent1">
                  <a:lumMod val="20000"/>
                  <a:lumOff val="80000"/>
                </a:schemeClr>
              </a:solidFill>
            </a:endParaRPr>
          </a:p>
          <a:p>
            <a:pPr lvl="3" fontAlgn="base">
              <a:lnSpc>
                <a:spcPct val="150000"/>
              </a:lnSpc>
            </a:pPr>
            <a:endParaRPr lang="es-ES" sz="2000" b="1" dirty="0" smtClean="0">
              <a:solidFill>
                <a:schemeClr val="accent1">
                  <a:lumMod val="20000"/>
                  <a:lumOff val="80000"/>
                </a:schemeClr>
              </a:solidFill>
            </a:endParaRPr>
          </a:p>
          <a:p>
            <a:pPr lvl="3" fontAlgn="base">
              <a:lnSpc>
                <a:spcPct val="150000"/>
              </a:lnSpc>
            </a:pPr>
            <a:r>
              <a:rPr lang="es-ES" sz="2000" b="1" dirty="0" smtClean="0">
                <a:solidFill>
                  <a:schemeClr val="accent1">
                    <a:lumMod val="20000"/>
                    <a:lumOff val="80000"/>
                  </a:schemeClr>
                </a:solidFill>
              </a:rPr>
              <a:t>Abrir </a:t>
            </a:r>
            <a:r>
              <a:rPr lang="es-ES" sz="2000" b="1" dirty="0">
                <a:solidFill>
                  <a:schemeClr val="accent1">
                    <a:lumMod val="20000"/>
                    <a:lumOff val="80000"/>
                  </a:schemeClr>
                </a:solidFill>
              </a:rPr>
              <a:t>Microsoft SQL server </a:t>
            </a:r>
            <a:r>
              <a:rPr lang="es-ES" sz="2000" b="1" dirty="0" err="1">
                <a:solidFill>
                  <a:schemeClr val="accent1">
                    <a:lumMod val="20000"/>
                    <a:lumOff val="80000"/>
                  </a:schemeClr>
                </a:solidFill>
              </a:rPr>
              <a:t>management</a:t>
            </a:r>
            <a:r>
              <a:rPr lang="es-ES" sz="2000" b="1" dirty="0">
                <a:solidFill>
                  <a:schemeClr val="accent1">
                    <a:lumMod val="20000"/>
                    <a:lumOff val="80000"/>
                  </a:schemeClr>
                </a:solidFill>
              </a:rPr>
              <a:t> Studio 2018</a:t>
            </a:r>
            <a:r>
              <a:rPr lang="es-ES" sz="2000" b="1" dirty="0" smtClean="0">
                <a:solidFill>
                  <a:schemeClr val="accent1">
                    <a:lumMod val="20000"/>
                    <a:lumOff val="80000"/>
                  </a:schemeClr>
                </a:solidFill>
              </a:rPr>
              <a:t>.</a:t>
            </a:r>
          </a:p>
          <a:p>
            <a:pPr lvl="3" fontAlgn="base">
              <a:lnSpc>
                <a:spcPct val="150000"/>
              </a:lnSpc>
            </a:pPr>
            <a:r>
              <a:rPr lang="es-ES" sz="2000" b="1" dirty="0" smtClean="0">
                <a:solidFill>
                  <a:schemeClr val="accent1">
                    <a:lumMod val="20000"/>
                    <a:lumOff val="80000"/>
                  </a:schemeClr>
                </a:solidFill>
              </a:rPr>
              <a:t>Diseñamos la base de datos de la empresa</a:t>
            </a:r>
          </a:p>
          <a:p>
            <a:pPr lvl="3" fontAlgn="base">
              <a:lnSpc>
                <a:spcPct val="150000"/>
              </a:lnSpc>
            </a:pPr>
            <a:r>
              <a:rPr lang="es-ES" sz="2000" b="1" dirty="0" smtClean="0">
                <a:solidFill>
                  <a:schemeClr val="accent1">
                    <a:lumMod val="20000"/>
                    <a:lumOff val="80000"/>
                  </a:schemeClr>
                </a:solidFill>
              </a:rPr>
              <a:t>Codificar toda la BASE DE DATOS. </a:t>
            </a:r>
          </a:p>
          <a:p>
            <a:pPr lvl="3" fontAlgn="base">
              <a:lnSpc>
                <a:spcPct val="150000"/>
              </a:lnSpc>
            </a:pPr>
            <a:r>
              <a:rPr lang="es-ES" sz="2000" b="1" dirty="0" smtClean="0">
                <a:solidFill>
                  <a:schemeClr val="accent1">
                    <a:lumMod val="20000"/>
                    <a:lumOff val="80000"/>
                  </a:schemeClr>
                </a:solidFill>
              </a:rPr>
              <a:t>Ingresamos datos.</a:t>
            </a:r>
          </a:p>
          <a:p>
            <a:pPr lvl="3" fontAlgn="base">
              <a:lnSpc>
                <a:spcPct val="150000"/>
              </a:lnSpc>
            </a:pPr>
            <a:r>
              <a:rPr lang="es-ES" sz="2000" b="1" dirty="0" smtClean="0">
                <a:solidFill>
                  <a:schemeClr val="accent1">
                    <a:lumMod val="20000"/>
                    <a:lumOff val="80000"/>
                  </a:schemeClr>
                </a:solidFill>
              </a:rPr>
              <a:t>Abrir visual </a:t>
            </a:r>
            <a:r>
              <a:rPr lang="es-ES" sz="2000" b="1" dirty="0" err="1" smtClean="0">
                <a:solidFill>
                  <a:schemeClr val="accent1">
                    <a:lumMod val="20000"/>
                    <a:lumOff val="80000"/>
                  </a:schemeClr>
                </a:solidFill>
              </a:rPr>
              <a:t>studio</a:t>
            </a:r>
            <a:r>
              <a:rPr lang="es-ES" sz="2000" b="1" dirty="0">
                <a:solidFill>
                  <a:schemeClr val="accent1">
                    <a:lumMod val="20000"/>
                    <a:lumOff val="80000"/>
                  </a:schemeClr>
                </a:solidFill>
              </a:rPr>
              <a:t>.</a:t>
            </a:r>
          </a:p>
          <a:p>
            <a:pPr lvl="3" fontAlgn="base">
              <a:lnSpc>
                <a:spcPct val="150000"/>
              </a:lnSpc>
            </a:pPr>
            <a:r>
              <a:rPr lang="es-ES" sz="2000" b="1" dirty="0">
                <a:solidFill>
                  <a:schemeClr val="accent1">
                    <a:lumMod val="20000"/>
                    <a:lumOff val="80000"/>
                  </a:schemeClr>
                </a:solidFill>
              </a:rPr>
              <a:t>Maquetar las pantallas. </a:t>
            </a:r>
          </a:p>
          <a:p>
            <a:pPr lvl="3" fontAlgn="base">
              <a:lnSpc>
                <a:spcPct val="150000"/>
              </a:lnSpc>
            </a:pPr>
            <a:r>
              <a:rPr lang="es-ES" sz="2000" b="1" dirty="0">
                <a:solidFill>
                  <a:schemeClr val="accent1">
                    <a:lumMod val="20000"/>
                    <a:lumOff val="80000"/>
                  </a:schemeClr>
                </a:solidFill>
              </a:rPr>
              <a:t>Codificar cada una de las pantallas. </a:t>
            </a:r>
          </a:p>
          <a:p>
            <a:pPr lvl="3" fontAlgn="base">
              <a:lnSpc>
                <a:spcPct val="150000"/>
              </a:lnSpc>
            </a:pPr>
            <a:r>
              <a:rPr lang="es-ES" sz="2000" b="1" dirty="0">
                <a:solidFill>
                  <a:schemeClr val="accent1">
                    <a:lumMod val="20000"/>
                    <a:lumOff val="80000"/>
                  </a:schemeClr>
                </a:solidFill>
              </a:rPr>
              <a:t>Hacer correr para buscar errores. </a:t>
            </a:r>
          </a:p>
          <a:p>
            <a:pPr lvl="3" fontAlgn="base">
              <a:lnSpc>
                <a:spcPct val="150000"/>
              </a:lnSpc>
            </a:pPr>
            <a:r>
              <a:rPr lang="es-ES" sz="2000" b="1" dirty="0">
                <a:solidFill>
                  <a:schemeClr val="accent1">
                    <a:lumMod val="20000"/>
                    <a:lumOff val="80000"/>
                  </a:schemeClr>
                </a:solidFill>
              </a:rPr>
              <a:t>Depurar errores  </a:t>
            </a:r>
          </a:p>
          <a:p>
            <a:pPr lvl="3" fontAlgn="base">
              <a:lnSpc>
                <a:spcPct val="150000"/>
              </a:lnSpc>
            </a:pPr>
            <a:r>
              <a:rPr lang="es-ES" sz="2000" b="1" dirty="0">
                <a:solidFill>
                  <a:schemeClr val="accent1">
                    <a:lumMod val="20000"/>
                    <a:lumOff val="80000"/>
                  </a:schemeClr>
                </a:solidFill>
              </a:rPr>
              <a:t>Volver a correr para ver si siguen existen errores.  </a:t>
            </a:r>
          </a:p>
          <a:p>
            <a:pPr lvl="3" fontAlgn="base">
              <a:lnSpc>
                <a:spcPct val="150000"/>
              </a:lnSpc>
            </a:pPr>
            <a:r>
              <a:rPr lang="es-ES" sz="2000" b="1" dirty="0">
                <a:solidFill>
                  <a:schemeClr val="accent1">
                    <a:lumMod val="20000"/>
                    <a:lumOff val="80000"/>
                  </a:schemeClr>
                </a:solidFill>
              </a:rPr>
              <a:t>Mostrar el sistema final. </a:t>
            </a:r>
          </a:p>
          <a:p>
            <a:endParaRPr lang="es-ES" dirty="0"/>
          </a:p>
        </p:txBody>
      </p:sp>
    </p:spTree>
    <p:extLst>
      <p:ext uri="{BB962C8B-B14F-4D97-AF65-F5344CB8AC3E}">
        <p14:creationId xmlns:p14="http://schemas.microsoft.com/office/powerpoint/2010/main" val="25220460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529" y="2751"/>
            <a:ext cx="12193057" cy="6852498"/>
          </a:xfrm>
          <a:prstGeom prst="rect">
            <a:avLst/>
          </a:prstGeom>
        </p:spPr>
      </p:pic>
      <p:sp>
        <p:nvSpPr>
          <p:cNvPr id="6" name="Título 1"/>
          <p:cNvSpPr>
            <a:spLocks noGrp="1"/>
          </p:cNvSpPr>
          <p:nvPr>
            <p:ph idx="1"/>
          </p:nvPr>
        </p:nvSpPr>
        <p:spPr>
          <a:xfrm>
            <a:off x="190500" y="279400"/>
            <a:ext cx="11709400" cy="6438900"/>
          </a:xfrm>
        </p:spPr>
        <p:txBody>
          <a:bodyPr/>
          <a:lstStyle/>
          <a:p>
            <a:pPr marL="0" indent="0">
              <a:buNone/>
            </a:pPr>
            <a:r>
              <a:rPr lang="es-ES" b="1" u="sng" dirty="0" smtClean="0">
                <a:solidFill>
                  <a:schemeClr val="accent1">
                    <a:lumMod val="20000"/>
                    <a:lumOff val="80000"/>
                  </a:schemeClr>
                </a:solidFill>
              </a:rPr>
              <a:t>4.-MARCO</a:t>
            </a:r>
            <a:r>
              <a:rPr lang="es-ES" b="1" dirty="0" smtClean="0">
                <a:solidFill>
                  <a:schemeClr val="accent1">
                    <a:lumMod val="20000"/>
                    <a:lumOff val="80000"/>
                  </a:schemeClr>
                </a:solidFill>
              </a:rPr>
              <a:t> </a:t>
            </a:r>
            <a:r>
              <a:rPr lang="es-ES" b="1" u="sng" dirty="0" smtClean="0">
                <a:solidFill>
                  <a:schemeClr val="accent1">
                    <a:lumMod val="20000"/>
                    <a:lumOff val="80000"/>
                  </a:schemeClr>
                </a:solidFill>
              </a:rPr>
              <a:t>TEORICO.</a:t>
            </a:r>
          </a:p>
          <a:p>
            <a:pPr marL="0" indent="0">
              <a:buNone/>
            </a:pPr>
            <a:endParaRPr lang="es-ES" b="1" u="sng" dirty="0" smtClean="0">
              <a:solidFill>
                <a:schemeClr val="accent1">
                  <a:lumMod val="20000"/>
                  <a:lumOff val="80000"/>
                </a:schemeClr>
              </a:solidFill>
            </a:endParaRPr>
          </a:p>
          <a:p>
            <a:pPr marL="0" indent="0" algn="just">
              <a:lnSpc>
                <a:spcPct val="100000"/>
              </a:lnSpc>
              <a:buNone/>
            </a:pPr>
            <a:r>
              <a:rPr lang="es-BO" sz="2600" b="1" dirty="0">
                <a:solidFill>
                  <a:schemeClr val="accent1">
                    <a:lumMod val="20000"/>
                    <a:lumOff val="80000"/>
                  </a:schemeClr>
                </a:solidFill>
              </a:rPr>
              <a:t>A </a:t>
            </a:r>
            <a:r>
              <a:rPr lang="es-BO" sz="2600" b="1" dirty="0" smtClean="0">
                <a:solidFill>
                  <a:schemeClr val="accent1">
                    <a:lumMod val="20000"/>
                    <a:lumOff val="80000"/>
                  </a:schemeClr>
                </a:solidFill>
              </a:rPr>
              <a:t>través </a:t>
            </a:r>
            <a:r>
              <a:rPr lang="es-BO" sz="2600" b="1" dirty="0">
                <a:solidFill>
                  <a:schemeClr val="accent1">
                    <a:lumMod val="20000"/>
                    <a:lumOff val="80000"/>
                  </a:schemeClr>
                </a:solidFill>
              </a:rPr>
              <a:t>de los conocimientos adquiridos se llego a crear una base de datos para la empresa” </a:t>
            </a:r>
            <a:r>
              <a:rPr lang="es-BO" sz="2600" b="1" dirty="0" smtClean="0">
                <a:solidFill>
                  <a:schemeClr val="accent1">
                    <a:lumMod val="20000"/>
                    <a:lumOff val="80000"/>
                  </a:schemeClr>
                </a:solidFill>
              </a:rPr>
              <a:t>CELL STORE”.</a:t>
            </a:r>
            <a:endParaRPr lang="es-BO" sz="2600" b="1" dirty="0">
              <a:solidFill>
                <a:schemeClr val="accent1">
                  <a:lumMod val="20000"/>
                  <a:lumOff val="80000"/>
                </a:schemeClr>
              </a:solidFill>
            </a:endParaRPr>
          </a:p>
          <a:p>
            <a:pPr marL="0" indent="0" algn="just">
              <a:lnSpc>
                <a:spcPct val="100000"/>
              </a:lnSpc>
              <a:buNone/>
            </a:pPr>
            <a:r>
              <a:rPr lang="es-BO" sz="2600" b="1" dirty="0">
                <a:solidFill>
                  <a:schemeClr val="accent1">
                    <a:lumMod val="20000"/>
                    <a:lumOff val="80000"/>
                  </a:schemeClr>
                </a:solidFill>
              </a:rPr>
              <a:t>Esto por el problema que algunas personas tienen debido a la hora de adquirir un producto para el uso de una computadora.</a:t>
            </a:r>
          </a:p>
          <a:p>
            <a:pPr marL="0" indent="0" algn="just">
              <a:lnSpc>
                <a:spcPct val="100000"/>
              </a:lnSpc>
              <a:buNone/>
            </a:pPr>
            <a:r>
              <a:rPr lang="es-BO" sz="2600" b="1" dirty="0" smtClean="0">
                <a:solidFill>
                  <a:schemeClr val="accent1">
                    <a:lumMod val="20000"/>
                    <a:lumOff val="80000"/>
                  </a:schemeClr>
                </a:solidFill>
              </a:rPr>
              <a:t>A través </a:t>
            </a:r>
            <a:r>
              <a:rPr lang="es-BO" sz="2600" b="1" dirty="0">
                <a:solidFill>
                  <a:schemeClr val="accent1">
                    <a:lumMod val="20000"/>
                    <a:lumOff val="80000"/>
                  </a:schemeClr>
                </a:solidFill>
              </a:rPr>
              <a:t>de esto se tiene los diferentes productos que la empresa vende y el programa que </a:t>
            </a:r>
            <a:r>
              <a:rPr lang="es-BO" sz="2600" b="1" dirty="0" smtClean="0">
                <a:solidFill>
                  <a:schemeClr val="accent1">
                    <a:lumMod val="20000"/>
                    <a:lumOff val="80000"/>
                  </a:schemeClr>
                </a:solidFill>
              </a:rPr>
              <a:t>facilitaría </a:t>
            </a:r>
            <a:r>
              <a:rPr lang="es-BO" sz="2600" b="1" dirty="0">
                <a:solidFill>
                  <a:schemeClr val="accent1">
                    <a:lumMod val="20000"/>
                    <a:lumOff val="80000"/>
                  </a:schemeClr>
                </a:solidFill>
              </a:rPr>
              <a:t>la </a:t>
            </a:r>
            <a:r>
              <a:rPr lang="es-BO" sz="2600" b="1" dirty="0" smtClean="0">
                <a:solidFill>
                  <a:schemeClr val="accent1">
                    <a:lumMod val="20000"/>
                    <a:lumOff val="80000"/>
                  </a:schemeClr>
                </a:solidFill>
              </a:rPr>
              <a:t>búsqueda </a:t>
            </a:r>
            <a:r>
              <a:rPr lang="es-BO" sz="2600" b="1" dirty="0">
                <a:solidFill>
                  <a:schemeClr val="accent1">
                    <a:lumMod val="20000"/>
                    <a:lumOff val="80000"/>
                  </a:schemeClr>
                </a:solidFill>
              </a:rPr>
              <a:t>de lo que le interesa al cliente porque la base de datos esta estructurada y detallada.</a:t>
            </a:r>
          </a:p>
          <a:p>
            <a:pPr marL="0" indent="0" algn="just">
              <a:lnSpc>
                <a:spcPct val="100000"/>
              </a:lnSpc>
              <a:buNone/>
            </a:pPr>
            <a:r>
              <a:rPr lang="es-BO" sz="2600" b="1" dirty="0">
                <a:solidFill>
                  <a:schemeClr val="accent1">
                    <a:lumMod val="20000"/>
                    <a:lumOff val="80000"/>
                  </a:schemeClr>
                </a:solidFill>
              </a:rPr>
              <a:t>El sistema es capaz de almacenar datos </a:t>
            </a:r>
            <a:r>
              <a:rPr lang="es-BO" sz="2600" b="1" dirty="0" smtClean="0">
                <a:solidFill>
                  <a:schemeClr val="accent1">
                    <a:lumMod val="20000"/>
                    <a:lumOff val="80000"/>
                  </a:schemeClr>
                </a:solidFill>
              </a:rPr>
              <a:t>de, </a:t>
            </a:r>
            <a:r>
              <a:rPr lang="es-BO" sz="2600" b="1" dirty="0">
                <a:solidFill>
                  <a:schemeClr val="accent1">
                    <a:lumMod val="20000"/>
                    <a:lumOff val="80000"/>
                  </a:schemeClr>
                </a:solidFill>
              </a:rPr>
              <a:t>empleados y </a:t>
            </a:r>
            <a:r>
              <a:rPr lang="es-BO" sz="2600" b="1" dirty="0" smtClean="0">
                <a:solidFill>
                  <a:schemeClr val="accent1">
                    <a:lumMod val="20000"/>
                    <a:lumOff val="80000"/>
                  </a:schemeClr>
                </a:solidFill>
              </a:rPr>
              <a:t>clientes, </a:t>
            </a:r>
            <a:r>
              <a:rPr lang="es-BO" sz="2600" b="1" dirty="0">
                <a:solidFill>
                  <a:schemeClr val="accent1">
                    <a:lumMod val="20000"/>
                    <a:lumOff val="80000"/>
                  </a:schemeClr>
                </a:solidFill>
              </a:rPr>
              <a:t>y </a:t>
            </a:r>
            <a:r>
              <a:rPr lang="es-BO" sz="2600" b="1" dirty="0" err="1" smtClean="0">
                <a:solidFill>
                  <a:schemeClr val="accent1">
                    <a:lumMod val="20000"/>
                    <a:lumOff val="80000"/>
                  </a:schemeClr>
                </a:solidFill>
              </a:rPr>
              <a:t>através</a:t>
            </a:r>
            <a:r>
              <a:rPr lang="es-BO" sz="2600" b="1" dirty="0" smtClean="0">
                <a:solidFill>
                  <a:schemeClr val="accent1">
                    <a:lumMod val="20000"/>
                    <a:lumOff val="80000"/>
                  </a:schemeClr>
                </a:solidFill>
              </a:rPr>
              <a:t> </a:t>
            </a:r>
            <a:r>
              <a:rPr lang="es-BO" sz="2600" b="1" dirty="0">
                <a:solidFill>
                  <a:schemeClr val="accent1">
                    <a:lumMod val="20000"/>
                    <a:lumOff val="80000"/>
                  </a:schemeClr>
                </a:solidFill>
              </a:rPr>
              <a:t>de la base de datos que esta de forma ordenada </a:t>
            </a:r>
            <a:r>
              <a:rPr lang="es-BO" sz="2600" b="1" dirty="0" smtClean="0">
                <a:solidFill>
                  <a:schemeClr val="accent1">
                    <a:lumMod val="20000"/>
                    <a:lumOff val="80000"/>
                  </a:schemeClr>
                </a:solidFill>
              </a:rPr>
              <a:t>están </a:t>
            </a:r>
            <a:r>
              <a:rPr lang="es-BO" sz="2600" b="1" dirty="0">
                <a:solidFill>
                  <a:schemeClr val="accent1">
                    <a:lumMod val="20000"/>
                    <a:lumOff val="80000"/>
                  </a:schemeClr>
                </a:solidFill>
              </a:rPr>
              <a:t>los diferentes productos. </a:t>
            </a:r>
            <a:endParaRPr lang="es-ES" sz="2600" b="1" dirty="0">
              <a:solidFill>
                <a:schemeClr val="accent1">
                  <a:lumMod val="20000"/>
                  <a:lumOff val="80000"/>
                </a:schemeClr>
              </a:solidFill>
            </a:endParaRPr>
          </a:p>
        </p:txBody>
      </p:sp>
    </p:spTree>
    <p:extLst>
      <p:ext uri="{BB962C8B-B14F-4D97-AF65-F5344CB8AC3E}">
        <p14:creationId xmlns:p14="http://schemas.microsoft.com/office/powerpoint/2010/main" val="22871530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529" y="-6394"/>
            <a:ext cx="12193057" cy="6870787"/>
          </a:xfrm>
          <a:prstGeom prst="rect">
            <a:avLst/>
          </a:prstGeom>
        </p:spPr>
      </p:pic>
      <p:sp>
        <p:nvSpPr>
          <p:cNvPr id="2" name="Título 1"/>
          <p:cNvSpPr>
            <a:spLocks noGrp="1"/>
          </p:cNvSpPr>
          <p:nvPr>
            <p:ph type="title"/>
          </p:nvPr>
        </p:nvSpPr>
        <p:spPr/>
        <p:txBody>
          <a:bodyPr>
            <a:normAutofit/>
          </a:bodyPr>
          <a:lstStyle/>
          <a:p>
            <a:r>
              <a:rPr lang="es-ES" sz="2800" b="1" dirty="0" smtClean="0">
                <a:solidFill>
                  <a:schemeClr val="accent1">
                    <a:lumMod val="20000"/>
                    <a:lumOff val="80000"/>
                  </a:schemeClr>
                </a:solidFill>
              </a:rPr>
              <a:t>BA SE DE DATOS</a:t>
            </a:r>
            <a:endParaRPr lang="es-ES" sz="2800" b="1" dirty="0">
              <a:solidFill>
                <a:schemeClr val="accent1">
                  <a:lumMod val="20000"/>
                  <a:lumOff val="80000"/>
                </a:schemeClr>
              </a:solidFill>
            </a:endParaRPr>
          </a:p>
        </p:txBody>
      </p:sp>
      <p:sp>
        <p:nvSpPr>
          <p:cNvPr id="3" name="Marcador de contenido 2"/>
          <p:cNvSpPr>
            <a:spLocks noGrp="1"/>
          </p:cNvSpPr>
          <p:nvPr>
            <p:ph idx="1"/>
          </p:nvPr>
        </p:nvSpPr>
        <p:spPr>
          <a:xfrm>
            <a:off x="558800" y="1825625"/>
            <a:ext cx="11099800" cy="4351338"/>
          </a:xfrm>
        </p:spPr>
        <p:txBody>
          <a:bodyPr/>
          <a:lstStyle/>
          <a:p>
            <a:r>
              <a:rPr lang="es-ES" dirty="0" smtClean="0">
                <a:solidFill>
                  <a:schemeClr val="accent1">
                    <a:lumMod val="20000"/>
                    <a:lumOff val="80000"/>
                  </a:schemeClr>
                </a:solidFill>
              </a:rPr>
              <a:t>DISEÑO DE LA BASE DE DATOS</a:t>
            </a:r>
          </a:p>
          <a:p>
            <a:endParaRPr lang="es-ES" dirty="0"/>
          </a:p>
          <a:p>
            <a:endParaRPr lang="es-ES" dirty="0" smtClean="0"/>
          </a:p>
          <a:p>
            <a:endParaRPr lang="es-ES" dirty="0"/>
          </a:p>
          <a:p>
            <a:r>
              <a:rPr lang="es-ES" dirty="0" smtClean="0">
                <a:solidFill>
                  <a:srgbClr val="FF0000"/>
                </a:solidFill>
              </a:rPr>
              <a:t> IMAGEN DEL DISEÑO</a:t>
            </a:r>
            <a:r>
              <a:rPr lang="es-ES" dirty="0" smtClean="0">
                <a:solidFill>
                  <a:srgbClr val="FF0000"/>
                </a:solidFill>
                <a:sym typeface="Wingdings" panose="05000000000000000000" pitchFamily="2" charset="2"/>
              </a:rPr>
              <a:t></a:t>
            </a:r>
            <a:endParaRPr lang="es-ES" dirty="0" smtClean="0">
              <a:solidFill>
                <a:srgbClr val="FF0000"/>
              </a:solidFill>
              <a:sym typeface="Wingdings" panose="05000000000000000000" pitchFamily="2" charset="2"/>
            </a:endParaRPr>
          </a:p>
          <a:p>
            <a:endParaRPr lang="es-ES" dirty="0">
              <a:solidFill>
                <a:srgbClr val="FF0000"/>
              </a:solidFill>
            </a:endParaRPr>
          </a:p>
        </p:txBody>
      </p:sp>
      <p:pic>
        <p:nvPicPr>
          <p:cNvPr id="5" name="Imagen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8281" y="2214563"/>
            <a:ext cx="4801919" cy="3962400"/>
          </a:xfrm>
          <a:prstGeom prst="rect">
            <a:avLst/>
          </a:prstGeom>
        </p:spPr>
      </p:pic>
    </p:spTree>
    <p:extLst>
      <p:ext uri="{BB962C8B-B14F-4D97-AF65-F5344CB8AC3E}">
        <p14:creationId xmlns:p14="http://schemas.microsoft.com/office/powerpoint/2010/main" val="3968557484"/>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707</Words>
  <Application>Microsoft Office PowerPoint</Application>
  <PresentationFormat>Panorámica</PresentationFormat>
  <Paragraphs>78</Paragraphs>
  <Slides>23</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23</vt:i4>
      </vt:variant>
    </vt:vector>
  </HeadingPairs>
  <TitlesOfParts>
    <vt:vector size="28" baseType="lpstr">
      <vt:lpstr>Arial</vt:lpstr>
      <vt:lpstr>Calibri</vt:lpstr>
      <vt:lpstr>Calibri Light</vt:lpstr>
      <vt:lpstr>Wingdings</vt:lpstr>
      <vt:lpstr>Tema de Office</vt:lpstr>
      <vt:lpstr>Presentación de PowerPoint</vt:lpstr>
      <vt:lpstr>INTEGRANTES DEL PROYECTO</vt:lpstr>
      <vt:lpstr>Presentación de PowerPoint</vt:lpstr>
      <vt:lpstr>Presentación de PowerPoint</vt:lpstr>
      <vt:lpstr>Presentación de PowerPoint</vt:lpstr>
      <vt:lpstr>Presentación de PowerPoint</vt:lpstr>
      <vt:lpstr>Presentación de PowerPoint</vt:lpstr>
      <vt:lpstr>Presentación de PowerPoint</vt:lpstr>
      <vt:lpstr>BA SE DE DATOS</vt:lpstr>
      <vt:lpstr>Conclusión.-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MICHAEL</dc:creator>
  <cp:lastModifiedBy>MICHAEL</cp:lastModifiedBy>
  <cp:revision>1</cp:revision>
  <dcterms:modified xsi:type="dcterms:W3CDTF">2022-06-29T09:32:08Z</dcterms:modified>
</cp:coreProperties>
</file>